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6" r:id="rId2"/>
    <p:sldId id="454" r:id="rId3"/>
    <p:sldId id="455" r:id="rId4"/>
    <p:sldId id="457" r:id="rId5"/>
    <p:sldId id="459" r:id="rId6"/>
    <p:sldId id="458" r:id="rId7"/>
    <p:sldId id="567" r:id="rId8"/>
    <p:sldId id="566" r:id="rId9"/>
    <p:sldId id="460" r:id="rId10"/>
    <p:sldId id="461" r:id="rId11"/>
    <p:sldId id="462" r:id="rId12"/>
    <p:sldId id="463" r:id="rId13"/>
    <p:sldId id="464" r:id="rId14"/>
    <p:sldId id="465" r:id="rId15"/>
    <p:sldId id="470" r:id="rId16"/>
    <p:sldId id="471" r:id="rId17"/>
    <p:sldId id="472" r:id="rId18"/>
    <p:sldId id="568" r:id="rId19"/>
    <p:sldId id="569" r:id="rId20"/>
    <p:sldId id="570" r:id="rId21"/>
    <p:sldId id="571" r:id="rId22"/>
    <p:sldId id="479" r:id="rId23"/>
    <p:sldId id="480" r:id="rId24"/>
    <p:sldId id="487" r:id="rId25"/>
    <p:sldId id="490" r:id="rId26"/>
    <p:sldId id="492" r:id="rId27"/>
    <p:sldId id="456" r:id="rId28"/>
  </p:sldIdLst>
  <p:sldSz cx="12192000" cy="6858000"/>
  <p:notesSz cx="7010400" cy="92964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orient="horz" pos="2868">
          <p15:clr>
            <a:srgbClr val="A4A3A4"/>
          </p15:clr>
        </p15:guide>
        <p15:guide id="3" orient="horz" pos="1284">
          <p15:clr>
            <a:srgbClr val="A4A3A4"/>
          </p15:clr>
        </p15:guide>
        <p15:guide id="4" pos="3840">
          <p15:clr>
            <a:srgbClr val="A4A3A4"/>
          </p15:clr>
        </p15:guide>
        <p15:guide id="5" pos="12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39">
          <p15:clr>
            <a:srgbClr val="A4A3A4"/>
          </p15:clr>
        </p15:guide>
        <p15:guide id="2" orient="horz" pos="2907">
          <p15:clr>
            <a:srgbClr val="A4A3A4"/>
          </p15:clr>
        </p15:guide>
        <p15:guide id="3" pos="2880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9F0"/>
    <a:srgbClr val="009AD0"/>
    <a:srgbClr val="FF0000"/>
    <a:srgbClr val="002060"/>
    <a:srgbClr val="009900"/>
    <a:srgbClr val="F79646"/>
    <a:srgbClr val="245D60"/>
    <a:srgbClr val="DD4633"/>
    <a:srgbClr val="CCCC00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 autoAdjust="0"/>
    <p:restoredTop sz="73991" autoAdjust="0"/>
  </p:normalViewPr>
  <p:slideViewPr>
    <p:cSldViewPr snapToGrid="0">
      <p:cViewPr varScale="1">
        <p:scale>
          <a:sx n="80" d="100"/>
          <a:sy n="80" d="100"/>
        </p:scale>
        <p:origin x="1872" y="192"/>
      </p:cViewPr>
      <p:guideLst>
        <p:guide orient="horz" pos="2144"/>
        <p:guide orient="horz" pos="2868"/>
        <p:guide orient="horz" pos="1284"/>
        <p:guide pos="3840"/>
        <p:guide pos="12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749"/>
    </p:cViewPr>
  </p:sorterViewPr>
  <p:notesViewPr>
    <p:cSldViewPr snapToGrid="0">
      <p:cViewPr varScale="1">
        <p:scale>
          <a:sx n="58" d="100"/>
          <a:sy n="58" d="100"/>
        </p:scale>
        <p:origin x="-2790" y="-78"/>
      </p:cViewPr>
      <p:guideLst>
        <p:guide orient="horz" pos="2139"/>
        <p:guide orient="horz" pos="2907"/>
        <p:guide pos="2880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344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 algn="r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915CCEA-4D12-4250-ABBC-1F15DE901CBC}" type="datetimeFigureOut">
              <a:rPr lang="zh-CN" altLang="en-US"/>
              <a:t>2025/9/26</a:t>
            </a:fld>
            <a:endParaRPr lang="en-US" altLang="zh-CN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429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344" y="8829429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 algn="r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6A76C4A-4CA1-4C6A-946C-E26A5534DC9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1141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97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1344" y="1"/>
            <a:ext cx="3037840" cy="46697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FAF2163-2CD8-43A9-AAB8-953EE3B200FA}" type="datetimeFigureOut">
              <a:rPr lang="zh-CN" altLang="en-US"/>
              <a:t>2025/9/26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1040" y="4473894"/>
            <a:ext cx="5608320" cy="366045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29429"/>
            <a:ext cx="3037840" cy="46697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1344" y="8829429"/>
            <a:ext cx="3037840" cy="46697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798234E-E7EE-4FBE-B288-F5A88D0BAAD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54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42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793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536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34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311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0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511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0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263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599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634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787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00006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77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5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65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797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797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16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96523" y="6437085"/>
            <a:ext cx="1968290" cy="366871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-1" y="6817500"/>
            <a:ext cx="12204000" cy="40500"/>
            <a:chOff x="-1" y="6019811"/>
            <a:chExt cx="9144000" cy="40500"/>
          </a:xfrm>
        </p:grpSpPr>
        <p:sp>
          <p:nvSpPr>
            <p:cNvPr id="11" name="矩形 7"/>
            <p:cNvSpPr>
              <a:spLocks noChangeArrowheads="1"/>
            </p:cNvSpPr>
            <p:nvPr userDrawn="1"/>
          </p:nvSpPr>
          <p:spPr bwMode="auto">
            <a:xfrm>
              <a:off x="3973509" y="6019811"/>
              <a:ext cx="3238531" cy="40500"/>
            </a:xfrm>
            <a:prstGeom prst="rect">
              <a:avLst/>
            </a:prstGeom>
            <a:solidFill>
              <a:srgbClr val="317FB7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8"/>
            <p:cNvSpPr>
              <a:spLocks noChangeArrowheads="1"/>
            </p:cNvSpPr>
            <p:nvPr userDrawn="1"/>
          </p:nvSpPr>
          <p:spPr bwMode="auto">
            <a:xfrm flipH="1">
              <a:off x="-1" y="6019811"/>
              <a:ext cx="2571763" cy="40500"/>
            </a:xfrm>
            <a:prstGeom prst="rect">
              <a:avLst/>
            </a:prstGeom>
            <a:solidFill>
              <a:srgbClr val="92D050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 userDrawn="1"/>
          </p:nvSpPr>
          <p:spPr bwMode="auto">
            <a:xfrm flipH="1">
              <a:off x="2571736" y="6019811"/>
              <a:ext cx="1404964" cy="40500"/>
            </a:xfrm>
            <a:prstGeom prst="rect">
              <a:avLst/>
            </a:prstGeom>
            <a:solidFill>
              <a:srgbClr val="F49022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矩形 12"/>
            <p:cNvSpPr>
              <a:spLocks noChangeArrowheads="1"/>
            </p:cNvSpPr>
            <p:nvPr userDrawn="1"/>
          </p:nvSpPr>
          <p:spPr bwMode="auto">
            <a:xfrm flipH="1">
              <a:off x="7215205" y="6019811"/>
              <a:ext cx="1928794" cy="40500"/>
            </a:xfrm>
            <a:prstGeom prst="rect">
              <a:avLst/>
            </a:prstGeom>
            <a:solidFill>
              <a:srgbClr val="EE3636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16" name="图片 8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68"/>
            <a:ext cx="1716196" cy="50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https://gimg2.baidu.com/image_search/src=http%3A%2F%2Fscibit.com%2Fwp-content%2Fuploads%2Fsites%2F29%2F2016%2F12%2Fmysql.jpg&amp;refer=http%3A%2F%2Fscibit.com&amp;app=2002&amp;size=f9999,10000&amp;q=a80&amp;n=0&amp;g=0n&amp;fmt=jpeg?sec=1617097019&amp;t=50d79522f2407f4e27c19386f4a6644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381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14"/>
          <p:cNvGrpSpPr/>
          <p:nvPr userDrawn="1"/>
        </p:nvGrpSpPr>
        <p:grpSpPr>
          <a:xfrm flipV="1">
            <a:off x="-1" y="6857999"/>
            <a:ext cx="12204000" cy="45719"/>
            <a:chOff x="-1" y="6019811"/>
            <a:chExt cx="9144000" cy="40500"/>
          </a:xfrm>
        </p:grpSpPr>
        <p:sp>
          <p:nvSpPr>
            <p:cNvPr id="11" name="矩形 7"/>
            <p:cNvSpPr>
              <a:spLocks noChangeArrowheads="1"/>
            </p:cNvSpPr>
            <p:nvPr userDrawn="1"/>
          </p:nvSpPr>
          <p:spPr bwMode="auto">
            <a:xfrm>
              <a:off x="3973509" y="6019811"/>
              <a:ext cx="3238531" cy="40500"/>
            </a:xfrm>
            <a:prstGeom prst="rect">
              <a:avLst/>
            </a:prstGeom>
            <a:solidFill>
              <a:srgbClr val="317FB7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8"/>
            <p:cNvSpPr>
              <a:spLocks noChangeArrowheads="1"/>
            </p:cNvSpPr>
            <p:nvPr userDrawn="1"/>
          </p:nvSpPr>
          <p:spPr bwMode="auto">
            <a:xfrm flipH="1">
              <a:off x="-1" y="6019811"/>
              <a:ext cx="2571763" cy="40500"/>
            </a:xfrm>
            <a:prstGeom prst="rect">
              <a:avLst/>
            </a:prstGeom>
            <a:solidFill>
              <a:srgbClr val="92D050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 userDrawn="1"/>
          </p:nvSpPr>
          <p:spPr bwMode="auto">
            <a:xfrm flipH="1">
              <a:off x="2571736" y="6019811"/>
              <a:ext cx="1404964" cy="40500"/>
            </a:xfrm>
            <a:prstGeom prst="rect">
              <a:avLst/>
            </a:prstGeom>
            <a:solidFill>
              <a:srgbClr val="F49022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矩形 12"/>
            <p:cNvSpPr>
              <a:spLocks noChangeArrowheads="1"/>
            </p:cNvSpPr>
            <p:nvPr userDrawn="1"/>
          </p:nvSpPr>
          <p:spPr bwMode="auto">
            <a:xfrm flipH="1">
              <a:off x="7215205" y="6019811"/>
              <a:ext cx="1928794" cy="40500"/>
            </a:xfrm>
            <a:prstGeom prst="rect">
              <a:avLst/>
            </a:prstGeom>
            <a:solidFill>
              <a:srgbClr val="EE3636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16" name="图片 15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23710" y="6450629"/>
            <a:ext cx="1968290" cy="366871"/>
          </a:xfrm>
          <a:prstGeom prst="rect">
            <a:avLst/>
          </a:prstGeom>
        </p:spPr>
      </p:pic>
      <p:pic>
        <p:nvPicPr>
          <p:cNvPr id="17" name="图片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5"/>
            <a:ext cx="2106613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" y="6348551"/>
            <a:ext cx="641405" cy="50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208327" y="6356352"/>
            <a:ext cx="796637" cy="365125"/>
          </a:xfrm>
          <a:prstGeom prst="rect">
            <a:avLst/>
          </a:prstGeom>
        </p:spPr>
        <p:txBody>
          <a:bodyPr lIns="121917" tIns="60958" rIns="121917" bIns="60958"/>
          <a:lstStyle>
            <a:lvl1pPr algn="r">
              <a:defRPr sz="1400"/>
            </a:lvl1pPr>
          </a:lstStyle>
          <a:p>
            <a:fld id="{99FE38DD-D074-4D0B-A898-33F2288C0FC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" y="6328958"/>
            <a:ext cx="641405" cy="50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T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208327" y="6356352"/>
            <a:ext cx="796637" cy="365125"/>
          </a:xfrm>
          <a:prstGeom prst="rect">
            <a:avLst/>
          </a:prstGeom>
        </p:spPr>
        <p:txBody>
          <a:bodyPr lIns="121917" tIns="60958" rIns="121917" bIns="60958"/>
          <a:lstStyle>
            <a:lvl1pPr algn="r">
              <a:defRPr sz="1400"/>
            </a:lvl1pPr>
          </a:lstStyle>
          <a:p>
            <a:fld id="{99FE38DD-D074-4D0B-A898-33F2288C0FC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1" name="矩形 7"/>
          <p:cNvSpPr>
            <a:spLocks noChangeArrowheads="1"/>
          </p:cNvSpPr>
          <p:nvPr userDrawn="1"/>
        </p:nvSpPr>
        <p:spPr bwMode="auto">
          <a:xfrm>
            <a:off x="5298013" y="6807215"/>
            <a:ext cx="4318041" cy="54000"/>
          </a:xfrm>
          <a:prstGeom prst="rect">
            <a:avLst/>
          </a:prstGeom>
          <a:solidFill>
            <a:srgbClr val="317FB7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 8"/>
          <p:cNvSpPr>
            <a:spLocks noChangeArrowheads="1"/>
          </p:cNvSpPr>
          <p:nvPr userDrawn="1"/>
        </p:nvSpPr>
        <p:spPr bwMode="auto">
          <a:xfrm flipH="1">
            <a:off x="-1" y="6807215"/>
            <a:ext cx="3429017" cy="54000"/>
          </a:xfrm>
          <a:prstGeom prst="rect">
            <a:avLst/>
          </a:prstGeom>
          <a:solidFill>
            <a:srgbClr val="92D050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 userDrawn="1"/>
        </p:nvSpPr>
        <p:spPr bwMode="auto">
          <a:xfrm flipH="1">
            <a:off x="3428982" y="6807215"/>
            <a:ext cx="1873285" cy="54000"/>
          </a:xfrm>
          <a:prstGeom prst="rect">
            <a:avLst/>
          </a:prstGeom>
          <a:solidFill>
            <a:srgbClr val="F49022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矩形 12"/>
          <p:cNvSpPr>
            <a:spLocks noChangeArrowheads="1"/>
          </p:cNvSpPr>
          <p:nvPr userDrawn="1"/>
        </p:nvSpPr>
        <p:spPr bwMode="auto">
          <a:xfrm flipH="1">
            <a:off x="9620274" y="6807215"/>
            <a:ext cx="2571725" cy="54000"/>
          </a:xfrm>
          <a:prstGeom prst="rect">
            <a:avLst/>
          </a:prstGeom>
          <a:solidFill>
            <a:srgbClr val="EE3636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" y="6296303"/>
            <a:ext cx="641405" cy="50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大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23209" y="6497747"/>
            <a:ext cx="1968290" cy="366871"/>
          </a:xfrm>
          <a:prstGeom prst="rect">
            <a:avLst/>
          </a:prstGeom>
        </p:spPr>
      </p:pic>
      <p:pic>
        <p:nvPicPr>
          <p:cNvPr id="7" name="Picture 2" descr="https://www.shiep.edu.cn/_upload/article/images/ae/f5/a315f22e46eba7886e93c3942349/e87d7fad-391a-42bc-b0b3-a522274164b9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" y="6063"/>
            <a:ext cx="1647588" cy="39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4215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6337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143" y="1"/>
            <a:ext cx="564856" cy="620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 descr="logo.jp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10196523" y="6437085"/>
            <a:ext cx="1968290" cy="3668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2" Type="http://schemas.microsoft.com/office/2007/relationships/media" Target="../media/media12.wav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7" Type="http://schemas.openxmlformats.org/officeDocument/2006/relationships/image" Target="../media/image16.png"/><Relationship Id="rId2" Type="http://schemas.microsoft.com/office/2007/relationships/media" Target="../media/media14.wav"/><Relationship Id="rId1" Type="http://schemas.openxmlformats.org/officeDocument/2006/relationships/tags" Target="../tags/tag12.xml"/><Relationship Id="rId6" Type="http://schemas.openxmlformats.org/officeDocument/2006/relationships/image" Target="../media/image15.gif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2" Type="http://schemas.microsoft.com/office/2007/relationships/media" Target="../media/media15.wav"/><Relationship Id="rId1" Type="http://schemas.openxmlformats.org/officeDocument/2006/relationships/tags" Target="../tags/tag13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2" Type="http://schemas.microsoft.com/office/2007/relationships/media" Target="../media/media16.wav"/><Relationship Id="rId1" Type="http://schemas.openxmlformats.org/officeDocument/2006/relationships/tags" Target="../tags/tag1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av"/><Relationship Id="rId2" Type="http://schemas.microsoft.com/office/2007/relationships/media" Target="../media/media21.wav"/><Relationship Id="rId1" Type="http://schemas.openxmlformats.org/officeDocument/2006/relationships/tags" Target="../tags/tag1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22.wav"/><Relationship Id="rId7" Type="http://schemas.openxmlformats.org/officeDocument/2006/relationships/hyperlink" Target="http://baike.baidu.com/view/1145160.htm" TargetMode="External"/><Relationship Id="rId2" Type="http://schemas.microsoft.com/office/2007/relationships/media" Target="../media/media22.wav"/><Relationship Id="rId1" Type="http://schemas.openxmlformats.org/officeDocument/2006/relationships/tags" Target="../tags/tag16.xml"/><Relationship Id="rId6" Type="http://schemas.openxmlformats.org/officeDocument/2006/relationships/hyperlink" Target="http://baike.baidu.com/view/934.htm" TargetMode="Externa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av"/><Relationship Id="rId2" Type="http://schemas.microsoft.com/office/2007/relationships/media" Target="../media/media24.wav"/><Relationship Id="rId1" Type="http://schemas.openxmlformats.org/officeDocument/2006/relationships/tags" Target="../tags/tag1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wav"/><Relationship Id="rId2" Type="http://schemas.microsoft.com/office/2007/relationships/media" Target="../media/media25.wav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wav"/><Relationship Id="rId2" Type="http://schemas.microsoft.com/office/2007/relationships/media" Target="../media/media26.wav"/><Relationship Id="rId1" Type="http://schemas.openxmlformats.org/officeDocument/2006/relationships/tags" Target="../tags/tag19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48763" y="15"/>
            <a:ext cx="272626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                                            </a:t>
            </a:r>
          </a:p>
          <a:p>
            <a:endParaRPr lang="zh-CN" altLang="en-US" dirty="0"/>
          </a:p>
        </p:txBody>
      </p:sp>
      <p:sp>
        <p:nvSpPr>
          <p:cNvPr id="9" name="TextBox 1"/>
          <p:cNvSpPr>
            <a:spLocks noChangeArrowheads="1"/>
          </p:cNvSpPr>
          <p:nvPr/>
        </p:nvSpPr>
        <p:spPr bwMode="auto">
          <a:xfrm>
            <a:off x="2218540" y="975521"/>
            <a:ext cx="7345184" cy="17543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rIns="0">
            <a:spAutoFit/>
          </a:bodyPr>
          <a:lstStyle/>
          <a:p>
            <a:pPr algn="ctr"/>
            <a:endParaRPr lang="en-US" altLang="zh-CN" sz="5400" b="1" dirty="0">
              <a:solidFill>
                <a:srgbClr val="00589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细圆简体"/>
            </a:endParaRPr>
          </a:p>
          <a:p>
            <a:pPr algn="ctr"/>
            <a:r>
              <a:rPr lang="zh-CN" altLang="en-US" sz="5400" b="1" dirty="0">
                <a:solidFill>
                  <a:srgbClr val="0058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细圆简体"/>
              </a:rPr>
              <a:t>数据库原理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33" y="15"/>
            <a:ext cx="5515227" cy="481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752600"/>
            <a:ext cx="11074400" cy="441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CC3300"/>
                </a:solidFill>
              </a:rPr>
              <a:t>用户名</a:t>
            </a:r>
            <a:r>
              <a:rPr lang="en-US" altLang="zh-CN" sz="2800" b="1" dirty="0">
                <a:solidFill>
                  <a:srgbClr val="CC3300"/>
                </a:solidFill>
              </a:rPr>
              <a:t>/</a:t>
            </a:r>
            <a:r>
              <a:rPr lang="zh-CN" altLang="en-US" sz="2800" b="1" dirty="0">
                <a:solidFill>
                  <a:srgbClr val="CC3300"/>
                </a:solidFill>
              </a:rPr>
              <a:t>口令</a:t>
            </a:r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简单易行，容易被人窃取。</a:t>
            </a:r>
            <a:endParaRPr lang="zh-CN" altLang="en-US" sz="2400" b="1" dirty="0">
              <a:solidFill>
                <a:srgbClr val="000066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60000"/>
              </a:spcBef>
            </a:pPr>
            <a:r>
              <a:rPr lang="zh-CN" altLang="en-US" sz="2800" b="1" dirty="0">
                <a:solidFill>
                  <a:srgbClr val="CC3300"/>
                </a:solidFill>
              </a:rPr>
              <a:t>每个用户预先约定好一个计算过程或者函数</a:t>
            </a:r>
            <a:r>
              <a:rPr lang="zh-CN" altLang="en-US" sz="2800" b="1" dirty="0">
                <a:solidFill>
                  <a:srgbClr val="000066"/>
                </a:solidFill>
              </a:rPr>
              <a:t>：</a:t>
            </a:r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系统提供一个随机数；</a:t>
            </a:r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用户根据自己预先约定的计算过程或者函数进行计算；</a:t>
            </a:r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系统根据用户计算结果是否正确鉴定用户身份。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508000" y="990600"/>
            <a:ext cx="1097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rgbClr val="FFFF66"/>
              </a:buClr>
            </a:pPr>
            <a:r>
              <a:rPr kumimoji="1" lang="zh-CN" altLang="en-US" sz="3200" b="1" i="0">
                <a:solidFill>
                  <a:srgbClr val="669900"/>
                </a:solidFill>
                <a:latin typeface="Tahoma" pitchFamily="34" charset="0"/>
              </a:rPr>
              <a:t>常用方法：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rot="5400000">
            <a:off x="4077830" y="362976"/>
            <a:ext cx="351464" cy="26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sp>
        <p:nvSpPr>
          <p:cNvPr id="13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790877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用户标识与鉴别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162231"/>
      </p:ext>
    </p:extLst>
  </p:cSld>
  <p:clrMapOvr>
    <a:masterClrMapping/>
  </p:clrMapOvr>
  <p:transition advTm="337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1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1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1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1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1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1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1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1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1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1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91171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66800"/>
            <a:ext cx="11176000" cy="5334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ct val="30000"/>
              </a:spcBef>
            </a:pPr>
            <a:r>
              <a:rPr lang="zh-CN" altLang="en-US" b="1" dirty="0">
                <a:solidFill>
                  <a:srgbClr val="000066"/>
                </a:solidFill>
              </a:rPr>
              <a:t>存取控制机制组成</a:t>
            </a:r>
          </a:p>
          <a:p>
            <a:pPr marL="457200" lvl="1" indent="0" eaLnBrk="1" hangingPunct="1">
              <a:lnSpc>
                <a:spcPct val="150000"/>
              </a:lnSpc>
              <a:spcBef>
                <a:spcPct val="30000"/>
              </a:spcBef>
              <a:buNone/>
            </a:pPr>
            <a:r>
              <a:rPr lang="en-US" altLang="zh-CN" sz="2800" b="1" dirty="0">
                <a:solidFill>
                  <a:srgbClr val="CC3300"/>
                </a:solidFill>
              </a:rPr>
              <a:t>—</a:t>
            </a:r>
            <a:r>
              <a:rPr lang="zh-CN" altLang="en-US" sz="2800" b="1" dirty="0">
                <a:solidFill>
                  <a:srgbClr val="CC3300"/>
                </a:solidFill>
              </a:rPr>
              <a:t>定义存取权限</a:t>
            </a:r>
            <a:r>
              <a:rPr lang="zh-CN" altLang="en-US" sz="2800" b="1" dirty="0">
                <a:solidFill>
                  <a:srgbClr val="000066"/>
                </a:solidFill>
              </a:rPr>
              <a:t>：为用户定义适当的存取权限，并登记入数据字典（安全规则或授权规则）</a:t>
            </a:r>
          </a:p>
          <a:p>
            <a:pPr marL="457200" lvl="1" indent="0" eaLnBrk="1" hangingPunct="1">
              <a:lnSpc>
                <a:spcPct val="150000"/>
              </a:lnSpc>
              <a:spcBef>
                <a:spcPct val="30000"/>
              </a:spcBef>
              <a:buNone/>
            </a:pPr>
            <a:r>
              <a:rPr lang="en-US" altLang="zh-CN" sz="2800" b="1" dirty="0">
                <a:solidFill>
                  <a:srgbClr val="CC3300"/>
                </a:solidFill>
              </a:rPr>
              <a:t>—</a:t>
            </a:r>
            <a:r>
              <a:rPr lang="zh-CN" altLang="en-US" sz="2800" b="1" dirty="0">
                <a:solidFill>
                  <a:srgbClr val="CC3300"/>
                </a:solidFill>
              </a:rPr>
              <a:t>合法权限检查</a:t>
            </a:r>
            <a:r>
              <a:rPr lang="zh-CN" altLang="en-US" sz="2800" b="1" dirty="0">
                <a:solidFill>
                  <a:srgbClr val="000066"/>
                </a:solidFill>
              </a:rPr>
              <a:t>：查找数据字典，根据安全规则进行用户合法权限检查</a:t>
            </a:r>
          </a:p>
          <a:p>
            <a:pPr eaLnBrk="1" hangingPunct="1">
              <a:lnSpc>
                <a:spcPct val="150000"/>
              </a:lnSpc>
              <a:spcBef>
                <a:spcPct val="30000"/>
              </a:spcBef>
            </a:pPr>
            <a:r>
              <a:rPr lang="zh-CN" altLang="en-US" sz="2800" b="1" dirty="0">
                <a:solidFill>
                  <a:srgbClr val="000066"/>
                </a:solidFill>
              </a:rPr>
              <a:t>用户权限定义和合法权限检查机制一起组成</a:t>
            </a:r>
            <a:r>
              <a:rPr lang="en-US" altLang="zh-CN" sz="2800" b="1" dirty="0">
                <a:solidFill>
                  <a:srgbClr val="000066"/>
                </a:solidFill>
              </a:rPr>
              <a:t>DBMS</a:t>
            </a:r>
            <a:r>
              <a:rPr lang="zh-CN" altLang="en-US" sz="2800" b="1" dirty="0">
                <a:solidFill>
                  <a:srgbClr val="000066"/>
                </a:solidFill>
              </a:rPr>
              <a:t>的安全子系统。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790877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存取控制</a:t>
            </a:r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4077830" y="362976"/>
            <a:ext cx="351464" cy="26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4212616"/>
      </p:ext>
    </p:extLst>
  </p:cSld>
  <p:clrMapOvr>
    <a:masterClrMapping/>
  </p:clrMapOvr>
  <p:transition advTm="568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9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392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92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92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92195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66800"/>
            <a:ext cx="11277600" cy="129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CN" altLang="en-US" b="1" dirty="0">
                <a:solidFill>
                  <a:srgbClr val="000066"/>
                </a:solidFill>
              </a:rPr>
              <a:t>存取控制方法</a:t>
            </a:r>
          </a:p>
          <a:p>
            <a:pPr marL="457200" lvl="1" indent="0" eaLnBrk="1" hangingPunct="1">
              <a:lnSpc>
                <a:spcPct val="110000"/>
              </a:lnSpc>
              <a:spcBef>
                <a:spcPct val="30000"/>
              </a:spcBef>
              <a:buNone/>
            </a:pPr>
            <a:r>
              <a:rPr kumimoji="1" lang="en-US" altLang="zh-CN" sz="2800" b="1" dirty="0">
                <a:solidFill>
                  <a:srgbClr val="CC3300"/>
                </a:solidFill>
                <a:latin typeface="Tahoma" pitchFamily="34" charset="0"/>
                <a:ea typeface="宋体" panose="02010600030101010101" pitchFamily="2" charset="-122"/>
              </a:rPr>
              <a:t>—</a:t>
            </a:r>
            <a:r>
              <a:rPr kumimoji="1" lang="zh-CN" altLang="en-US" sz="2800" b="1" dirty="0">
                <a:solidFill>
                  <a:srgbClr val="CC3300"/>
                </a:solidFill>
                <a:latin typeface="Tahoma" pitchFamily="34" charset="0"/>
                <a:ea typeface="宋体" panose="02010600030101010101" pitchFamily="2" charset="-122"/>
              </a:rPr>
              <a:t>自主存取控制</a:t>
            </a:r>
            <a:r>
              <a:rPr kumimoji="1" lang="en-US" altLang="zh-CN" sz="2800" b="1" dirty="0">
                <a:solidFill>
                  <a:srgbClr val="CC3300"/>
                </a:solidFill>
                <a:latin typeface="Tahoma" pitchFamily="34" charset="0"/>
                <a:ea typeface="宋体" panose="02010600030101010101" pitchFamily="2" charset="-122"/>
              </a:rPr>
              <a:t>(DAC :Discretionary Access Control )</a:t>
            </a:r>
            <a:r>
              <a:rPr kumimoji="1" lang="zh-CN" altLang="en-US" sz="2800" b="1" dirty="0">
                <a:solidFill>
                  <a:srgbClr val="CC3300"/>
                </a:solidFill>
                <a:latin typeface="Tahoma" pitchFamily="34" charset="0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393220" name="Rectangle 4"/>
          <p:cNvSpPr>
            <a:spLocks noChangeArrowheads="1"/>
          </p:cNvSpPr>
          <p:nvPr/>
        </p:nvSpPr>
        <p:spPr bwMode="auto">
          <a:xfrm>
            <a:off x="530726" y="2149642"/>
            <a:ext cx="11480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30000"/>
              </a:spcBef>
              <a:buClr>
                <a:srgbClr val="FFFF66"/>
              </a:buClr>
              <a:buFontTx/>
              <a:buChar char="•"/>
            </a:pPr>
            <a:endParaRPr kumimoji="1" lang="en-US" altLang="zh-CN" sz="2800" b="1" i="0" dirty="0">
              <a:solidFill>
                <a:srgbClr val="000066"/>
              </a:solidFill>
              <a:latin typeface="Tahoma" pitchFamily="34" charset="0"/>
            </a:endParaRPr>
          </a:p>
          <a:p>
            <a:pPr lvl="1" eaLnBrk="1" hangingPunct="1">
              <a:lnSpc>
                <a:spcPct val="110000"/>
              </a:lnSpc>
              <a:spcBef>
                <a:spcPct val="30000"/>
              </a:spcBef>
              <a:buClr>
                <a:schemeClr val="hlink"/>
              </a:buClr>
              <a:buFontTx/>
              <a:buChar char="–"/>
            </a:pPr>
            <a:r>
              <a:rPr kumimoji="1" lang="zh-CN" altLang="en-US" sz="2800" b="1" i="0" dirty="0">
                <a:solidFill>
                  <a:srgbClr val="CC3300"/>
                </a:solidFill>
                <a:latin typeface="Tahoma" pitchFamily="34" charset="0"/>
              </a:rPr>
              <a:t>强制存取控制</a:t>
            </a:r>
            <a:r>
              <a:rPr kumimoji="1" lang="en-US" altLang="zh-CN" sz="2800" b="1" i="0" dirty="0">
                <a:solidFill>
                  <a:srgbClr val="CC3300"/>
                </a:solidFill>
                <a:latin typeface="Tahoma" pitchFamily="34" charset="0"/>
              </a:rPr>
              <a:t>(MAC : Mandatory Access Control</a:t>
            </a:r>
            <a:r>
              <a:rPr kumimoji="1" lang="en-US" altLang="zh-CN" sz="2800" i="0" dirty="0">
                <a:solidFill>
                  <a:srgbClr val="CC3300"/>
                </a:solidFill>
                <a:latin typeface="Tahoma" pitchFamily="34" charset="0"/>
              </a:rPr>
              <a:t> </a:t>
            </a:r>
            <a:r>
              <a:rPr kumimoji="1" lang="en-US" altLang="zh-CN" sz="2800" b="1" i="0" dirty="0">
                <a:solidFill>
                  <a:srgbClr val="CC3300"/>
                </a:solidFill>
                <a:latin typeface="Tahoma" pitchFamily="34" charset="0"/>
              </a:rPr>
              <a:t>)</a:t>
            </a:r>
            <a:r>
              <a:rPr kumimoji="1" lang="zh-CN" altLang="en-US" sz="3200" b="1" i="0" dirty="0">
                <a:solidFill>
                  <a:srgbClr val="000066"/>
                </a:solidFill>
                <a:latin typeface="Tahoma" pitchFamily="34" charset="0"/>
              </a:rPr>
              <a:t>：</a:t>
            </a:r>
            <a:endParaRPr kumimoji="1" lang="zh-CN" altLang="en-US" sz="2800" b="1" i="0" dirty="0">
              <a:solidFill>
                <a:srgbClr val="000066"/>
              </a:solidFill>
              <a:latin typeface="Tahoma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9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790877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存取控制</a:t>
            </a:r>
          </a:p>
        </p:txBody>
      </p:sp>
      <p:cxnSp>
        <p:nvCxnSpPr>
          <p:cNvPr id="10" name="直接连接符 9"/>
          <p:cNvCxnSpPr/>
          <p:nvPr/>
        </p:nvCxnSpPr>
        <p:spPr>
          <a:xfrm rot="5400000">
            <a:off x="4077830" y="362976"/>
            <a:ext cx="351464" cy="26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5336823"/>
      </p:ext>
    </p:extLst>
  </p:cSld>
  <p:clrMapOvr>
    <a:masterClrMapping/>
  </p:clrMapOvr>
  <p:transition advTm="114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93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393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93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93219" grpId="0" build="p" autoUpdateAnimBg="0"/>
      <p:bldP spid="393220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8"/>
          <p:cNvSpPr>
            <a:spLocks noChangeArrowheads="1"/>
          </p:cNvSpPr>
          <p:nvPr/>
        </p:nvSpPr>
        <p:spPr bwMode="auto">
          <a:xfrm>
            <a:off x="609600" y="725324"/>
            <a:ext cx="10363200" cy="6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45000"/>
              </a:spcBef>
              <a:buClr>
                <a:schemeClr val="tx1"/>
              </a:buClr>
              <a:buFontTx/>
              <a:buChar char="•"/>
            </a:pPr>
            <a:r>
              <a:rPr kumimoji="1" lang="zh-CN" altLang="en-US" sz="3200" b="1" i="0" dirty="0">
                <a:solidFill>
                  <a:srgbClr val="CC3300"/>
                </a:solidFill>
                <a:latin typeface="Tahoma" pitchFamily="34" charset="0"/>
              </a:rPr>
              <a:t>自主存取控制</a:t>
            </a:r>
            <a:r>
              <a:rPr kumimoji="1" lang="en-US" altLang="zh-CN" sz="3200" b="1" i="0" dirty="0">
                <a:solidFill>
                  <a:srgbClr val="CC3300"/>
                </a:solidFill>
                <a:latin typeface="Tahoma" pitchFamily="34" charset="0"/>
              </a:rPr>
              <a:t>(DAC)</a:t>
            </a:r>
            <a:r>
              <a:rPr kumimoji="1" lang="zh-CN" altLang="en-US" sz="3200" b="1" i="0" dirty="0">
                <a:solidFill>
                  <a:srgbClr val="CC3300"/>
                </a:solidFill>
                <a:latin typeface="Tahoma" pitchFamily="34" charset="0"/>
              </a:rPr>
              <a:t>：</a:t>
            </a:r>
            <a:endParaRPr lang="en-US" altLang="zh-CN" sz="3200" b="1" i="0" dirty="0">
              <a:solidFill>
                <a:srgbClr val="000066"/>
              </a:solidFill>
            </a:endParaRPr>
          </a:p>
          <a:p>
            <a:pPr marL="0" indent="0" eaLnBrk="1" hangingPunct="1">
              <a:lnSpc>
                <a:spcPct val="120000"/>
              </a:lnSpc>
              <a:spcBef>
                <a:spcPct val="45000"/>
              </a:spcBef>
              <a:buClr>
                <a:schemeClr val="tx1"/>
              </a:buClr>
            </a:pPr>
            <a:r>
              <a:rPr lang="en-US" altLang="zh-CN" sz="3200" b="1" i="0" dirty="0">
                <a:solidFill>
                  <a:srgbClr val="000066"/>
                </a:solidFill>
              </a:rPr>
              <a:t>—</a:t>
            </a:r>
            <a:r>
              <a:rPr lang="zh-CN" altLang="en-US" sz="3200" b="1" i="0" dirty="0">
                <a:solidFill>
                  <a:srgbClr val="000066"/>
                </a:solidFill>
              </a:rPr>
              <a:t>定义用户存取权限：</a:t>
            </a:r>
          </a:p>
          <a:p>
            <a:pPr marL="914400" lvl="1" indent="-457200" eaLnBrk="1" hangingPunct="1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solidFill>
                  <a:srgbClr val="CC3300"/>
                </a:solidFill>
              </a:rPr>
              <a:t>授权：</a:t>
            </a:r>
            <a:r>
              <a:rPr lang="en-US" altLang="zh-CN" sz="2800" b="1" i="0" dirty="0">
                <a:solidFill>
                  <a:srgbClr val="CC3300"/>
                </a:solidFill>
              </a:rPr>
              <a:t>GRANT</a:t>
            </a:r>
          </a:p>
          <a:p>
            <a:pPr marL="914400" lvl="1" indent="-457200" eaLnBrk="1" hangingPunct="1">
              <a:lnSpc>
                <a:spcPct val="120000"/>
              </a:lnSpc>
              <a:spcBef>
                <a:spcPct val="5000"/>
              </a:spcBef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solidFill>
                  <a:srgbClr val="CC3300"/>
                </a:solidFill>
              </a:rPr>
              <a:t>收回权限：</a:t>
            </a:r>
            <a:r>
              <a:rPr lang="en-US" altLang="zh-CN" sz="2800" b="1" i="0" dirty="0">
                <a:solidFill>
                  <a:srgbClr val="CC3300"/>
                </a:solidFill>
              </a:rPr>
              <a:t>REVORK</a:t>
            </a:r>
          </a:p>
        </p:txBody>
      </p:sp>
      <p:sp>
        <p:nvSpPr>
          <p:cNvPr id="394289" name="Rectangle 49"/>
          <p:cNvSpPr>
            <a:spLocks noChangeArrowheads="1"/>
          </p:cNvSpPr>
          <p:nvPr/>
        </p:nvSpPr>
        <p:spPr bwMode="auto">
          <a:xfrm>
            <a:off x="609600" y="3380874"/>
            <a:ext cx="10871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eaLnBrk="1" hangingPunct="1"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200" b="1" i="0" dirty="0">
                <a:solidFill>
                  <a:srgbClr val="000066"/>
                </a:solidFill>
                <a:latin typeface="Tahoma" pitchFamily="34" charset="0"/>
              </a:rPr>
              <a:t>—</a:t>
            </a:r>
            <a:r>
              <a:rPr kumimoji="1" lang="zh-CN" altLang="en-US" sz="3200" b="1" i="0" dirty="0">
                <a:solidFill>
                  <a:srgbClr val="000066"/>
                </a:solidFill>
                <a:latin typeface="Tahoma" pitchFamily="34" charset="0"/>
              </a:rPr>
              <a:t>检查存取权限：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对于获得上机权后又进一步发出存取数据库操作的用户：</a:t>
            </a:r>
          </a:p>
          <a:p>
            <a:pPr marL="971550" lvl="1" indent="-457200" eaLnBrk="1" hangingPunct="1">
              <a:lnSpc>
                <a:spcPct val="110000"/>
              </a:lnSpc>
              <a:spcBef>
                <a:spcPct val="500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DBMS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查找数据字典，根据其存取权限对操作的合法性进行检查；</a:t>
            </a:r>
          </a:p>
          <a:p>
            <a:pPr marL="971550" lvl="1" indent="-457200" eaLnBrk="1" hangingPunct="1">
              <a:lnSpc>
                <a:spcPct val="110000"/>
              </a:lnSpc>
              <a:spcBef>
                <a:spcPct val="500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若用户的操作请求超出了定义的权限，系统将拒绝执行此操作。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存取控制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253377" y="18854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6998439"/>
      </p:ext>
    </p:extLst>
  </p:cSld>
  <p:clrMapOvr>
    <a:masterClrMapping/>
  </p:clrMapOvr>
  <p:transition advTm="428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9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9428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9" name="Rectangle 3"/>
          <p:cNvSpPr>
            <a:spLocks noChangeArrowheads="1"/>
          </p:cNvSpPr>
          <p:nvPr/>
        </p:nvSpPr>
        <p:spPr bwMode="auto">
          <a:xfrm>
            <a:off x="1" y="1371600"/>
            <a:ext cx="1185756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45000"/>
              </a:spcBef>
              <a:buFontTx/>
              <a:buChar char="•"/>
            </a:pPr>
            <a:r>
              <a:rPr kumimoji="1" lang="zh-CN" altLang="en-US" sz="3200" b="1" i="0" dirty="0">
                <a:solidFill>
                  <a:srgbClr val="CC3300"/>
                </a:solidFill>
                <a:latin typeface="Tahoma" pitchFamily="34" charset="0"/>
              </a:rPr>
              <a:t>强制存取控制</a:t>
            </a:r>
            <a:r>
              <a:rPr kumimoji="1" lang="en-US" altLang="zh-CN" sz="3200" b="1" i="0" dirty="0">
                <a:solidFill>
                  <a:srgbClr val="CC3300"/>
                </a:solidFill>
                <a:latin typeface="Tahoma" pitchFamily="34" charset="0"/>
              </a:rPr>
              <a:t>(MAC)</a:t>
            </a:r>
            <a:r>
              <a:rPr kumimoji="1" lang="zh-CN" altLang="en-US" sz="3200" b="1" i="0" dirty="0">
                <a:solidFill>
                  <a:srgbClr val="CC3300"/>
                </a:solidFill>
                <a:latin typeface="Tahoma" pitchFamily="34" charset="0"/>
              </a:rPr>
              <a:t>：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指系统为保证更高程度的安全性，按照</a:t>
            </a: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TDI/TCSEC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标准中安全策略的要求，所采取的强制存取检查手段。</a:t>
            </a:r>
          </a:p>
          <a:p>
            <a:pPr marL="457200" lvl="1" indent="0" eaLnBrk="1" hangingPunct="1">
              <a:lnSpc>
                <a:spcPct val="120000"/>
              </a:lnSpc>
              <a:spcBef>
                <a:spcPct val="45000"/>
              </a:spcBef>
            </a:pP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  —MAC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不是用户能直接感知或进行控制的。</a:t>
            </a:r>
          </a:p>
          <a:p>
            <a:pPr marL="457200" lvl="1" indent="0" eaLnBrk="1" hangingPunct="1">
              <a:lnSpc>
                <a:spcPct val="120000"/>
              </a:lnSpc>
              <a:spcBef>
                <a:spcPct val="45000"/>
              </a:spcBef>
            </a:pP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  —MAC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适用于对数据有严格而固定密级分类的部门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存取控制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253377" y="18854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8334245"/>
      </p:ext>
    </p:extLst>
  </p:cSld>
  <p:clrMapOvr>
    <a:masterClrMapping/>
  </p:clrMapOvr>
  <p:transition advTm="253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13699" grpId="0" uiExpand="1" build="p" bldLvl="2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11074400" cy="5181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66"/>
                </a:solidFill>
              </a:rPr>
              <a:t>视图机制把要保密的数据对无权存取这些数据的用户隐藏起来。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000066"/>
                </a:solidFill>
              </a:rPr>
              <a:t>视图机制与授权机制配合使用</a:t>
            </a:r>
            <a:r>
              <a:rPr lang="en-US" altLang="zh-CN" sz="2800" b="1" dirty="0">
                <a:solidFill>
                  <a:srgbClr val="000066"/>
                </a:solidFill>
              </a:rPr>
              <a:t>:</a:t>
            </a:r>
            <a:r>
              <a:rPr lang="zh-CN" altLang="en-US" sz="2800" b="1" dirty="0">
                <a:solidFill>
                  <a:srgbClr val="000066"/>
                </a:solidFill>
              </a:rPr>
              <a:t>即首先用视图机制屏蔽掉一部分保密数据；在视图上再进一步定义存取权限。</a:t>
            </a:r>
          </a:p>
        </p:txBody>
      </p:sp>
      <p:pic>
        <p:nvPicPr>
          <p:cNvPr id="17412" name="Picture 4" descr="_xmasbar3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5486401"/>
            <a:ext cx="8138584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9.2.3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视图机制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1888076"/>
      </p:ext>
    </p:extLst>
  </p:cSld>
  <p:clrMapOvr>
    <a:masterClrMapping/>
  </p:clrMapOvr>
  <p:transition advTm="553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2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21891" grpId="0" uiExpand="1" build="p" bldLvl="2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3"/>
            <a:ext cx="11233149" cy="1600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0" b="1" dirty="0">
                <a:latin typeface="+mn-ea"/>
              </a:rPr>
              <a:t>【</a:t>
            </a:r>
            <a:r>
              <a:rPr lang="zh-CN" altLang="en-US" sz="2800" b="1" dirty="0">
                <a:latin typeface="+mn-ea"/>
              </a:rPr>
              <a:t>例</a:t>
            </a:r>
            <a:r>
              <a:rPr lang="en-US" altLang="zh-CN" sz="2800" b="1" dirty="0">
                <a:latin typeface="+mn-ea"/>
              </a:rPr>
              <a:t>】</a:t>
            </a:r>
            <a:r>
              <a:rPr lang="zh-CN" altLang="en-US" sz="2800" b="1" dirty="0">
                <a:latin typeface="+mn-ea"/>
              </a:rPr>
              <a:t>在配电物资表</a:t>
            </a:r>
            <a:r>
              <a:rPr lang="en-US" altLang="zh-CN" sz="2800" b="1" dirty="0">
                <a:latin typeface="+mn-ea"/>
              </a:rPr>
              <a:t>stock</a:t>
            </a:r>
            <a:r>
              <a:rPr lang="zh-CN" altLang="en-US" sz="2800" b="1" dirty="0">
                <a:latin typeface="+mn-ea"/>
              </a:rPr>
              <a:t>中如果指定</a:t>
            </a:r>
            <a:r>
              <a:rPr lang="en-US" altLang="zh-CN" sz="2800" b="1" dirty="0">
                <a:latin typeface="+mn-ea"/>
              </a:rPr>
              <a:t>U1</a:t>
            </a:r>
            <a:r>
              <a:rPr lang="zh-CN" altLang="en-US" sz="2800" b="1" dirty="0">
                <a:latin typeface="+mn-ea"/>
              </a:rPr>
              <a:t>用户只能查看供电局</a:t>
            </a:r>
            <a:r>
              <a:rPr lang="en-US" altLang="zh-CN" sz="2800" b="1" dirty="0">
                <a:latin typeface="+mn-ea"/>
              </a:rPr>
              <a:t>1#</a:t>
            </a:r>
            <a:r>
              <a:rPr lang="zh-CN" altLang="en-US" sz="2800" b="1" dirty="0">
                <a:latin typeface="+mn-ea"/>
              </a:rPr>
              <a:t>仓库的物资时，可以先建立供电局</a:t>
            </a:r>
            <a:r>
              <a:rPr lang="en-US" altLang="zh-CN" sz="2800" b="1" dirty="0">
                <a:latin typeface="+mn-ea"/>
              </a:rPr>
              <a:t>1#</a:t>
            </a:r>
            <a:r>
              <a:rPr lang="zh-CN" altLang="en-US" sz="2800" b="1" dirty="0">
                <a:latin typeface="+mn-ea"/>
              </a:rPr>
              <a:t>仓库的配电物资视图。</a:t>
            </a:r>
            <a:r>
              <a:rPr lang="zh-CN" altLang="en-US" sz="2800" dirty="0">
                <a:latin typeface="+mn-ea"/>
              </a:rPr>
              <a:t> </a:t>
            </a:r>
          </a:p>
        </p:txBody>
      </p:sp>
      <p:sp>
        <p:nvSpPr>
          <p:cNvPr id="422916" name="Rectangle 4"/>
          <p:cNvSpPr>
            <a:spLocks noChangeArrowheads="1"/>
          </p:cNvSpPr>
          <p:nvPr/>
        </p:nvSpPr>
        <p:spPr bwMode="auto">
          <a:xfrm>
            <a:off x="814917" y="2503154"/>
            <a:ext cx="1036954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0" dirty="0"/>
              <a:t>CREATE VIEW View_Stock1</a:t>
            </a:r>
          </a:p>
          <a:p>
            <a:pPr eaLnBrk="1" hangingPunct="1"/>
            <a:r>
              <a:rPr lang="en-US" altLang="zh-CN" sz="2400" b="1" i="0" dirty="0"/>
              <a:t>AS </a:t>
            </a:r>
          </a:p>
          <a:p>
            <a:pPr eaLnBrk="1" hangingPunct="1"/>
            <a:r>
              <a:rPr lang="en-US" altLang="zh-CN" sz="2400" b="1" i="0" dirty="0"/>
              <a:t>  SELECT * </a:t>
            </a:r>
          </a:p>
          <a:p>
            <a:pPr eaLnBrk="1" hangingPunct="1"/>
            <a:r>
              <a:rPr lang="en-US" altLang="zh-CN" sz="2400" b="1" i="0" dirty="0"/>
              <a:t>  FROM STOCK</a:t>
            </a:r>
          </a:p>
          <a:p>
            <a:pPr eaLnBrk="1" hangingPunct="1"/>
            <a:r>
              <a:rPr lang="en-US" altLang="zh-CN" sz="2400" b="1" i="0" dirty="0"/>
              <a:t>  WHERE warehouse=’ </a:t>
            </a:r>
            <a:r>
              <a:rPr lang="zh-CN" altLang="en-US" sz="2400" b="1" i="0" dirty="0"/>
              <a:t>供电局</a:t>
            </a:r>
            <a:r>
              <a:rPr lang="en-US" altLang="zh-CN" sz="2400" b="1" i="0" dirty="0"/>
              <a:t>1#</a:t>
            </a:r>
            <a:r>
              <a:rPr lang="zh-CN" altLang="en-US" sz="2400" b="1" i="0" dirty="0"/>
              <a:t>仓库’</a:t>
            </a:r>
            <a:r>
              <a:rPr lang="en-US" altLang="zh-CN" sz="2400" b="1" i="0" dirty="0"/>
              <a:t>; </a:t>
            </a:r>
            <a:r>
              <a:rPr lang="en-US" altLang="zh-CN" sz="2400" b="1" i="0" dirty="0">
                <a:solidFill>
                  <a:srgbClr val="CC3300"/>
                </a:solidFill>
                <a:latin typeface="Times New Roman" pitchFamily="18" charset="0"/>
              </a:rPr>
              <a:t>/*</a:t>
            </a:r>
            <a:r>
              <a:rPr lang="zh-CN" altLang="en-US" sz="2400" b="1" i="0" dirty="0">
                <a:solidFill>
                  <a:srgbClr val="CC3300"/>
                </a:solidFill>
                <a:latin typeface="Times New Roman" pitchFamily="18" charset="0"/>
              </a:rPr>
              <a:t>先建视图*</a:t>
            </a:r>
            <a:r>
              <a:rPr lang="en-US" altLang="zh-CN" sz="2400" b="1" i="0" dirty="0">
                <a:solidFill>
                  <a:srgbClr val="CC3300"/>
                </a:solidFill>
                <a:latin typeface="Times New Roman" pitchFamily="18" charset="0"/>
              </a:rPr>
              <a:t>/</a:t>
            </a:r>
          </a:p>
        </p:txBody>
      </p:sp>
      <p:sp>
        <p:nvSpPr>
          <p:cNvPr id="422917" name="Rectangle 5"/>
          <p:cNvSpPr>
            <a:spLocks noChangeArrowheads="1"/>
          </p:cNvSpPr>
          <p:nvPr/>
        </p:nvSpPr>
        <p:spPr bwMode="auto">
          <a:xfrm>
            <a:off x="814918" y="4853371"/>
            <a:ext cx="754702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i="0" dirty="0">
                <a:latin typeface="+mn-ea"/>
              </a:rPr>
              <a:t>然后在该视图上进一步定义存取权限：</a:t>
            </a:r>
            <a:endParaRPr lang="en-US" altLang="zh-CN" sz="2400" b="1" i="0" dirty="0">
              <a:latin typeface="+mn-ea"/>
            </a:endParaRPr>
          </a:p>
          <a:p>
            <a:pPr eaLnBrk="1" hangingPunct="1"/>
            <a:endParaRPr lang="en-US" altLang="zh-CN" sz="2400" b="1" i="0" dirty="0">
              <a:latin typeface="+mn-ea"/>
            </a:endParaRPr>
          </a:p>
          <a:p>
            <a:pPr eaLnBrk="1" hangingPunct="1"/>
            <a:r>
              <a:rPr lang="en-US" altLang="zh-CN" sz="2400" b="1" i="0" dirty="0">
                <a:solidFill>
                  <a:srgbClr val="FF3300"/>
                </a:solidFill>
              </a:rPr>
              <a:t>GRANT SELECT</a:t>
            </a:r>
          </a:p>
          <a:p>
            <a:pPr eaLnBrk="1" hangingPunct="1"/>
            <a:r>
              <a:rPr lang="en-US" altLang="zh-CN" sz="2400" b="1" i="0" dirty="0">
                <a:solidFill>
                  <a:srgbClr val="FF3300"/>
                </a:solidFill>
              </a:rPr>
              <a:t>ON View_Stock1</a:t>
            </a:r>
          </a:p>
          <a:p>
            <a:pPr eaLnBrk="1" hangingPunct="1"/>
            <a:r>
              <a:rPr lang="en-US" altLang="zh-CN" sz="2400" b="1" i="0" dirty="0">
                <a:solidFill>
                  <a:srgbClr val="FF3300"/>
                </a:solidFill>
              </a:rPr>
              <a:t>TO U1;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9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9.2.3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视图机制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4841381"/>
      </p:ext>
    </p:extLst>
  </p:cSld>
  <p:clrMapOvr>
    <a:masterClrMapping/>
  </p:clrMapOvr>
  <p:transition advTm="328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2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22916" grpId="0"/>
      <p:bldP spid="4229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1" y="1219200"/>
            <a:ext cx="10953751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solidFill>
                  <a:srgbClr val="CC3300"/>
                </a:solidFill>
              </a:rPr>
              <a:t>什么是审计</a:t>
            </a:r>
            <a:r>
              <a:rPr lang="en-US" altLang="zh-CN" b="1" dirty="0">
                <a:solidFill>
                  <a:srgbClr val="CC3300"/>
                </a:solidFill>
              </a:rPr>
              <a:t>?</a:t>
            </a:r>
          </a:p>
          <a:p>
            <a:pPr marL="457200" lvl="1" indent="0" eaLnBrk="1" hangingPunct="1">
              <a:spcBef>
                <a:spcPct val="60000"/>
              </a:spcBef>
              <a:buNone/>
            </a:pPr>
            <a:r>
              <a:rPr lang="en-US" altLang="zh-CN" sz="2800" b="1" dirty="0">
                <a:solidFill>
                  <a:srgbClr val="000066"/>
                </a:solidFill>
              </a:rPr>
              <a:t>—</a:t>
            </a:r>
            <a:r>
              <a:rPr lang="zh-CN" altLang="en-US" sz="2800" b="1" dirty="0">
                <a:solidFill>
                  <a:srgbClr val="000066"/>
                </a:solidFill>
              </a:rPr>
              <a:t>启用一个专用的审计日志（</a:t>
            </a:r>
            <a:r>
              <a:rPr lang="en-US" altLang="zh-CN" sz="2800" b="1" dirty="0">
                <a:solidFill>
                  <a:srgbClr val="000066"/>
                </a:solidFill>
              </a:rPr>
              <a:t>Audit Log</a:t>
            </a:r>
            <a:r>
              <a:rPr lang="zh-CN" altLang="en-US" sz="2800" b="1" dirty="0">
                <a:solidFill>
                  <a:srgbClr val="000066"/>
                </a:solidFill>
              </a:rPr>
              <a:t>），将用户对数据库的所有操作记录在上面；</a:t>
            </a:r>
          </a:p>
          <a:p>
            <a:pPr marL="457200" lvl="1" indent="0" eaLnBrk="1" hangingPunct="1">
              <a:spcBef>
                <a:spcPct val="6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</a:rPr>
              <a:t>审计功能是一种监视措施，它跟踪记录有关数据的访问活动</a:t>
            </a:r>
            <a:r>
              <a:rPr lang="zh-CN" altLang="en-US" sz="2800" dirty="0">
                <a:solidFill>
                  <a:srgbClr val="FF0000"/>
                </a:solidFill>
              </a:rPr>
              <a:t> 。</a:t>
            </a:r>
            <a:endParaRPr lang="zh-CN" altLang="en-US" sz="2800" b="1" dirty="0">
              <a:solidFill>
                <a:srgbClr val="FF0000"/>
              </a:solidFill>
            </a:endParaRPr>
          </a:p>
          <a:p>
            <a:pPr marL="457200" lvl="1" indent="0" eaLnBrk="1" hangingPunct="1">
              <a:spcBef>
                <a:spcPct val="60000"/>
              </a:spcBef>
              <a:buNone/>
            </a:pPr>
            <a:r>
              <a:rPr lang="en-US" altLang="zh-CN" sz="2800" b="1" dirty="0">
                <a:solidFill>
                  <a:srgbClr val="000066"/>
                </a:solidFill>
              </a:rPr>
              <a:t>—DBA</a:t>
            </a:r>
            <a:r>
              <a:rPr lang="zh-CN" altLang="en-US" sz="2800" b="1" dirty="0">
                <a:solidFill>
                  <a:srgbClr val="000066"/>
                </a:solidFill>
              </a:rPr>
              <a:t>可以利用审计日志中的追踪信息，找出非法存取数据的人、时间和内容。</a:t>
            </a:r>
          </a:p>
        </p:txBody>
      </p:sp>
      <p:sp>
        <p:nvSpPr>
          <p:cNvPr id="424964" name="Rectangle 4"/>
          <p:cNvSpPr>
            <a:spLocks noChangeArrowheads="1"/>
          </p:cNvSpPr>
          <p:nvPr/>
        </p:nvSpPr>
        <p:spPr bwMode="auto">
          <a:xfrm>
            <a:off x="624417" y="5157788"/>
            <a:ext cx="11176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FF66"/>
              </a:buClr>
              <a:buFontTx/>
              <a:buChar char="•"/>
            </a:pP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注：审计很费时间和空间，</a:t>
            </a: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DBA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可以根据应用对安全性的要求，灵活地打开或关闭审计功能。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审计</a:t>
            </a: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4"/>
          <p:cNvSpPr txBox="1">
            <a:spLocks noChangeArrowheads="1"/>
          </p:cNvSpPr>
          <p:nvPr/>
        </p:nvSpPr>
        <p:spPr bwMode="auto">
          <a:xfrm>
            <a:off x="245871" y="97105"/>
            <a:ext cx="3856898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5824799"/>
      </p:ext>
    </p:extLst>
  </p:cSld>
  <p:clrMapOvr>
    <a:masterClrMapping/>
  </p:clrMapOvr>
  <p:transition advTm="797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2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496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854243"/>
            <a:ext cx="10972800" cy="5271922"/>
          </a:xfrm>
        </p:spPr>
        <p:txBody>
          <a:bodyPr/>
          <a:lstStyle/>
          <a:p>
            <a:pPr marL="0" indent="0">
              <a:buNone/>
            </a:pPr>
            <a:r>
              <a:rPr lang="zh-CN" altLang="zh-CN" b="1" dirty="0"/>
              <a:t>【例】为了保证电力抢修工程数据库中的</a:t>
            </a:r>
            <a:r>
              <a:rPr lang="en-US" altLang="zh-CN" b="1" dirty="0"/>
              <a:t>Stock</a:t>
            </a:r>
            <a:r>
              <a:rPr lang="zh-CN" altLang="zh-CN" b="1" dirty="0"/>
              <a:t>表的</a:t>
            </a:r>
            <a:r>
              <a:rPr lang="en-US" altLang="zh-CN" b="1" dirty="0"/>
              <a:t>amount</a:t>
            </a:r>
            <a:r>
              <a:rPr lang="zh-CN" altLang="zh-CN" b="1" dirty="0"/>
              <a:t>及</a:t>
            </a:r>
            <a:r>
              <a:rPr lang="en-US" altLang="zh-CN" b="1" dirty="0"/>
              <a:t>unit</a:t>
            </a:r>
            <a:r>
              <a:rPr lang="zh-CN" altLang="zh-CN" b="1" dirty="0"/>
              <a:t>字段不被非法更改，可以创建如下审计表： </a:t>
            </a:r>
          </a:p>
          <a:p>
            <a:pPr marL="0" indent="0">
              <a:buNone/>
            </a:pPr>
            <a:r>
              <a:rPr lang="en-US" altLang="zh-CN" b="1" dirty="0"/>
              <a:t>CREATE TABLE </a:t>
            </a:r>
            <a:r>
              <a:rPr lang="en-US" altLang="zh-CN" b="1" dirty="0" err="1"/>
              <a:t>stock_audit</a:t>
            </a:r>
            <a:r>
              <a:rPr lang="en-US" altLang="zh-CN" b="1" dirty="0"/>
              <a:t>(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 dirty="0"/>
              <a:t>ID </a:t>
            </a:r>
            <a:r>
              <a:rPr lang="en-US" altLang="zh-CN" b="1" dirty="0" err="1"/>
              <a:t>int</a:t>
            </a:r>
            <a:r>
              <a:rPr lang="en-US" altLang="zh-CN" b="1" dirty="0"/>
              <a:t> PRIMARY KEY </a:t>
            </a:r>
            <a:r>
              <a:rPr lang="en-US" altLang="zh-CN" b="1" dirty="0" err="1"/>
              <a:t>auto_increment</a:t>
            </a:r>
            <a:r>
              <a:rPr lang="en-US" altLang="zh-CN" b="1" dirty="0"/>
              <a:t>,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sz="2400" b="1" dirty="0">
                <a:solidFill>
                  <a:srgbClr val="1569F0"/>
                </a:solidFill>
              </a:rPr>
              <a:t>/*ID </a:t>
            </a:r>
            <a:r>
              <a:rPr lang="zh-CN" altLang="zh-CN" sz="2400" b="1" dirty="0">
                <a:solidFill>
                  <a:srgbClr val="1569F0"/>
                </a:solidFill>
              </a:rPr>
              <a:t>为自增长字段，</a:t>
            </a:r>
            <a:r>
              <a:rPr lang="en-US" altLang="zh-CN" sz="2400" b="1" dirty="0">
                <a:solidFill>
                  <a:srgbClr val="1569F0"/>
                </a:solidFill>
              </a:rPr>
              <a:t>SQL Server</a:t>
            </a:r>
            <a:r>
              <a:rPr lang="zh-CN" altLang="zh-CN" sz="2400" b="1" dirty="0">
                <a:solidFill>
                  <a:srgbClr val="1569F0"/>
                </a:solidFill>
              </a:rPr>
              <a:t>中应该写为：</a:t>
            </a:r>
            <a:r>
              <a:rPr lang="en-US" altLang="zh-CN" sz="2400" b="1" dirty="0">
                <a:solidFill>
                  <a:srgbClr val="1569F0"/>
                </a:solidFill>
              </a:rPr>
              <a:t>ID </a:t>
            </a:r>
            <a:r>
              <a:rPr lang="en-US" altLang="zh-CN" sz="2400" b="1" dirty="0" err="1">
                <a:solidFill>
                  <a:srgbClr val="1569F0"/>
                </a:solidFill>
              </a:rPr>
              <a:t>int</a:t>
            </a:r>
            <a:r>
              <a:rPr lang="en-US" altLang="zh-CN" sz="2400" b="1" dirty="0">
                <a:solidFill>
                  <a:srgbClr val="1569F0"/>
                </a:solidFill>
              </a:rPr>
              <a:t> IDENTITY(1,1) PRIMARY KEY */</a:t>
            </a:r>
            <a:endParaRPr lang="zh-CN" altLang="zh-CN" sz="2400" b="1" dirty="0">
              <a:solidFill>
                <a:srgbClr val="1569F0"/>
              </a:solidFill>
            </a:endParaRPr>
          </a:p>
          <a:p>
            <a:pPr marL="0" indent="0">
              <a:buNone/>
            </a:pPr>
            <a:r>
              <a:rPr lang="en-US" altLang="zh-CN" b="1" dirty="0"/>
              <a:t>username varchar(20),        </a:t>
            </a:r>
            <a:r>
              <a:rPr lang="en-US" altLang="zh-CN" b="1" dirty="0" err="1"/>
              <a:t>change_date</a:t>
            </a:r>
            <a:r>
              <a:rPr lang="en-US" altLang="zh-CN" b="1" dirty="0"/>
              <a:t> </a:t>
            </a:r>
            <a:r>
              <a:rPr lang="en-US" altLang="zh-CN" b="1" dirty="0" err="1"/>
              <a:t>datetime</a:t>
            </a:r>
            <a:r>
              <a:rPr lang="en-US" altLang="zh-CN" b="1" dirty="0"/>
              <a:t>,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 dirty="0" err="1"/>
              <a:t>mat_no</a:t>
            </a:r>
            <a:r>
              <a:rPr lang="en-US" altLang="zh-CN" b="1" dirty="0"/>
              <a:t> char(8),                    </a:t>
            </a:r>
            <a:r>
              <a:rPr lang="en-US" altLang="zh-CN" b="1" dirty="0" err="1"/>
              <a:t>old_amount</a:t>
            </a:r>
            <a:r>
              <a:rPr lang="en-US" altLang="zh-CN" b="1" dirty="0"/>
              <a:t> </a:t>
            </a:r>
            <a:r>
              <a:rPr lang="en-US" altLang="zh-CN" b="1" dirty="0" err="1"/>
              <a:t>int</a:t>
            </a:r>
            <a:r>
              <a:rPr lang="en-US" altLang="zh-CN" b="1" dirty="0"/>
              <a:t>,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 dirty="0" err="1"/>
              <a:t>new_amount</a:t>
            </a:r>
            <a:r>
              <a:rPr lang="en-US" altLang="zh-CN" b="1" dirty="0"/>
              <a:t> </a:t>
            </a:r>
            <a:r>
              <a:rPr lang="en-US" altLang="zh-CN" b="1" dirty="0" err="1"/>
              <a:t>int</a:t>
            </a:r>
            <a:r>
              <a:rPr lang="en-US" altLang="zh-CN" b="1" dirty="0"/>
              <a:t>,                   </a:t>
            </a:r>
            <a:r>
              <a:rPr lang="en-US" altLang="zh-CN" b="1" dirty="0" err="1"/>
              <a:t>old_unit</a:t>
            </a:r>
            <a:r>
              <a:rPr lang="en-US" altLang="zh-CN" b="1" dirty="0"/>
              <a:t> decimal(18, 2),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 dirty="0" err="1"/>
              <a:t>new_unit</a:t>
            </a:r>
            <a:r>
              <a:rPr lang="en-US" altLang="zh-CN" b="1" dirty="0"/>
              <a:t> decimal(18, 2)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 dirty="0"/>
              <a:t>);</a:t>
            </a:r>
            <a:endParaRPr lang="zh-CN" altLang="zh-CN" b="1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审计</a:t>
            </a: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9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58"/>
    </mc:Choice>
    <mc:Fallback xmlns="">
      <p:transition spd="slow" advTm="44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253" y="854243"/>
            <a:ext cx="11947357" cy="5271922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400" b="1" dirty="0">
                <a:latin typeface="+mn-ea"/>
              </a:rPr>
              <a:t>当</a:t>
            </a:r>
            <a:r>
              <a:rPr lang="en-US" altLang="zh-CN" sz="2400" b="1" dirty="0">
                <a:latin typeface="+mn-ea"/>
              </a:rPr>
              <a:t>Stock</a:t>
            </a:r>
            <a:r>
              <a:rPr lang="zh-CN" altLang="zh-CN" sz="2400" b="1" dirty="0">
                <a:latin typeface="+mn-ea"/>
              </a:rPr>
              <a:t>表中的</a:t>
            </a:r>
            <a:r>
              <a:rPr lang="en-US" altLang="zh-CN" sz="2400" b="1" dirty="0">
                <a:latin typeface="+mn-ea"/>
              </a:rPr>
              <a:t>amount</a:t>
            </a:r>
            <a:r>
              <a:rPr lang="zh-CN" altLang="zh-CN" sz="2400" b="1" dirty="0">
                <a:latin typeface="+mn-ea"/>
              </a:rPr>
              <a:t>或</a:t>
            </a:r>
            <a:r>
              <a:rPr lang="en-US" altLang="zh-CN" sz="2400" b="1" dirty="0">
                <a:latin typeface="+mn-ea"/>
              </a:rPr>
              <a:t>unit</a:t>
            </a:r>
            <a:r>
              <a:rPr lang="zh-CN" altLang="zh-CN" sz="2400" b="1" dirty="0">
                <a:latin typeface="+mn-ea"/>
              </a:rPr>
              <a:t>字段被更改时，可以通过如下触发器将更改信息自动写入</a:t>
            </a:r>
            <a:r>
              <a:rPr lang="en-US" altLang="zh-CN" sz="2400" b="1" dirty="0" err="1">
                <a:latin typeface="+mn-ea"/>
              </a:rPr>
              <a:t>stock_audit</a:t>
            </a:r>
            <a:r>
              <a:rPr lang="zh-CN" altLang="zh-CN" sz="2400" b="1" dirty="0">
                <a:latin typeface="+mn-ea"/>
              </a:rPr>
              <a:t>表中。</a:t>
            </a:r>
          </a:p>
          <a:p>
            <a:pPr marL="0" indent="0">
              <a:buNone/>
            </a:pPr>
            <a:r>
              <a:rPr lang="en-US" altLang="zh-CN" sz="2400" b="1" dirty="0">
                <a:latin typeface="+mn-ea"/>
              </a:rPr>
              <a:t>MySQL</a:t>
            </a:r>
            <a:r>
              <a:rPr lang="zh-CN" altLang="zh-CN" sz="2400" b="1" dirty="0">
                <a:latin typeface="+mn-ea"/>
              </a:rPr>
              <a:t>下触发器的实现：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1569F0"/>
                </a:solidFill>
              </a:rPr>
              <a:t>DELIMITER &amp;&amp;</a:t>
            </a:r>
            <a:endParaRPr lang="zh-CN" altLang="zh-CN" sz="2400" b="1" dirty="0">
              <a:solidFill>
                <a:srgbClr val="1569F0"/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CREATE TRIGGER </a:t>
            </a:r>
            <a:r>
              <a:rPr lang="en-US" altLang="zh-CN" sz="2400" b="1" dirty="0" err="1">
                <a:solidFill>
                  <a:srgbClr val="FF0000"/>
                </a:solidFill>
              </a:rPr>
              <a:t>stock_update_audit_trigger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AFTER UPDATE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ON Stock FOR EACH ROW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 dirty="0"/>
              <a:t>BEGIN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1569F0"/>
                </a:solidFill>
              </a:rPr>
              <a:t>      INSERT INTO </a:t>
            </a:r>
            <a:r>
              <a:rPr lang="en-US" altLang="zh-CN" sz="2400" b="1" dirty="0" err="1">
                <a:solidFill>
                  <a:srgbClr val="1569F0"/>
                </a:solidFill>
              </a:rPr>
              <a:t>stock_audit</a:t>
            </a:r>
            <a:r>
              <a:rPr lang="en-US" altLang="zh-CN" sz="2400" b="1" dirty="0">
                <a:solidFill>
                  <a:srgbClr val="1569F0"/>
                </a:solidFill>
              </a:rPr>
              <a:t>(username, </a:t>
            </a:r>
            <a:r>
              <a:rPr lang="en-US" altLang="zh-CN" sz="2400" b="1" dirty="0" err="1">
                <a:solidFill>
                  <a:srgbClr val="1569F0"/>
                </a:solidFill>
              </a:rPr>
              <a:t>change_date,mat_no,old_amount</a:t>
            </a:r>
            <a:r>
              <a:rPr lang="en-US" altLang="zh-CN" sz="2400" b="1" dirty="0">
                <a:solidFill>
                  <a:srgbClr val="1569F0"/>
                </a:solidFill>
              </a:rPr>
              <a:t>,</a:t>
            </a:r>
            <a:endParaRPr lang="zh-CN" altLang="zh-CN" sz="2400" b="1" dirty="0">
              <a:solidFill>
                <a:srgbClr val="1569F0"/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1569F0"/>
                </a:solidFill>
              </a:rPr>
              <a:t>                                                    </a:t>
            </a:r>
            <a:r>
              <a:rPr lang="en-US" altLang="zh-CN" sz="2400" b="1" dirty="0" err="1">
                <a:solidFill>
                  <a:srgbClr val="1569F0"/>
                </a:solidFill>
              </a:rPr>
              <a:t>new_amount,old_unit,new_unit</a:t>
            </a:r>
            <a:r>
              <a:rPr lang="en-US" altLang="zh-CN" sz="2400" b="1" dirty="0">
                <a:solidFill>
                  <a:srgbClr val="1569F0"/>
                </a:solidFill>
              </a:rPr>
              <a:t>)</a:t>
            </a:r>
            <a:endParaRPr lang="zh-CN" altLang="zh-CN" sz="2400" b="1" dirty="0">
              <a:solidFill>
                <a:srgbClr val="1569F0"/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1569F0"/>
                </a:solidFill>
              </a:rPr>
              <a:t>      VALUES(user(),NOW(), </a:t>
            </a:r>
            <a:r>
              <a:rPr lang="en-US" altLang="zh-CN" sz="2400" b="1" dirty="0" err="1">
                <a:solidFill>
                  <a:srgbClr val="1569F0"/>
                </a:solidFill>
              </a:rPr>
              <a:t>NEW.mat_num</a:t>
            </a:r>
            <a:r>
              <a:rPr lang="en-US" altLang="zh-CN" sz="2400" b="1" dirty="0">
                <a:solidFill>
                  <a:srgbClr val="1569F0"/>
                </a:solidFill>
              </a:rPr>
              <a:t>, </a:t>
            </a:r>
            <a:r>
              <a:rPr lang="en-US" altLang="zh-CN" sz="2400" b="1" dirty="0" err="1">
                <a:solidFill>
                  <a:srgbClr val="1569F0"/>
                </a:solidFill>
              </a:rPr>
              <a:t>OLD.amount</a:t>
            </a:r>
            <a:r>
              <a:rPr lang="en-US" altLang="zh-CN" sz="2400" b="1" dirty="0">
                <a:solidFill>
                  <a:srgbClr val="1569F0"/>
                </a:solidFill>
              </a:rPr>
              <a:t>,   </a:t>
            </a:r>
            <a:r>
              <a:rPr lang="en-US" altLang="zh-CN" sz="2400" b="1" dirty="0" err="1">
                <a:solidFill>
                  <a:srgbClr val="1569F0"/>
                </a:solidFill>
              </a:rPr>
              <a:t>NEW.amount,OLD.unit,NEW.unit</a:t>
            </a:r>
            <a:r>
              <a:rPr lang="en-US" altLang="zh-CN" sz="2400" b="1" dirty="0">
                <a:solidFill>
                  <a:srgbClr val="1569F0"/>
                </a:solidFill>
              </a:rPr>
              <a:t>);</a:t>
            </a:r>
            <a:endParaRPr lang="zh-CN" altLang="zh-CN" sz="2400" b="1" dirty="0">
              <a:solidFill>
                <a:srgbClr val="1569F0"/>
              </a:solidFill>
            </a:endParaRPr>
          </a:p>
          <a:p>
            <a:pPr marL="0" indent="0">
              <a:buNone/>
            </a:pPr>
            <a:r>
              <a:rPr lang="en-US" altLang="zh-CN" sz="2400" b="1" dirty="0"/>
              <a:t>END</a:t>
            </a:r>
            <a:endParaRPr lang="zh-CN" altLang="zh-CN" sz="2400" b="1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审计</a:t>
            </a: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5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07"/>
    </mc:Choice>
    <mc:Fallback xmlns="">
      <p:transition spd="slow" advTm="37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44074" y="1015661"/>
            <a:ext cx="81280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40000"/>
              </a:spcBef>
            </a:pPr>
            <a:r>
              <a:rPr lang="zh-CN" altLang="en-US" sz="4000" b="1" dirty="0">
                <a:solidFill>
                  <a:srgbClr val="003300"/>
                </a:solidFill>
              </a:rPr>
              <a:t>第九章    数据库安全</a:t>
            </a:r>
            <a:endParaRPr lang="zh-CN" altLang="en-US" sz="4000" b="1" dirty="0">
              <a:solidFill>
                <a:srgbClr val="FF66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4000" b="1" dirty="0"/>
              <a:t>	</a:t>
            </a:r>
            <a:r>
              <a:rPr lang="en-US" altLang="zh-CN" sz="4000" b="1" dirty="0">
                <a:solidFill>
                  <a:srgbClr val="FF0000"/>
                </a:solidFill>
              </a:rPr>
              <a:t>9.1 </a:t>
            </a:r>
            <a:r>
              <a:rPr lang="zh-CN" altLang="en-US" sz="4000" b="1" dirty="0">
                <a:solidFill>
                  <a:srgbClr val="FF0000"/>
                </a:solidFill>
              </a:rPr>
              <a:t>数据库安全性概述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4000" b="1" dirty="0"/>
              <a:t>	9.2 </a:t>
            </a:r>
            <a:r>
              <a:rPr lang="zh-CN" altLang="en-US" sz="4000" b="1" dirty="0"/>
              <a:t>数据库安全控制</a:t>
            </a:r>
            <a:endParaRPr lang="en-US" altLang="zh-CN" sz="4000" b="1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4000" b="1" dirty="0"/>
              <a:t>	9.3 MYSQL </a:t>
            </a:r>
            <a:r>
              <a:rPr lang="zh-CN" altLang="en-US" sz="4000" b="1" dirty="0"/>
              <a:t>安全性</a:t>
            </a:r>
            <a:endParaRPr lang="en-US" altLang="zh-CN" sz="4000" b="1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4000" b="1" dirty="0"/>
              <a:t>       </a:t>
            </a:r>
            <a:r>
              <a:rPr lang="en-US" altLang="zh-CN" sz="4000" b="1" dirty="0">
                <a:sym typeface="+mn-ea"/>
              </a:rPr>
              <a:t>9.4 SQL Server</a:t>
            </a:r>
            <a:r>
              <a:rPr lang="zh-CN" altLang="en-US" sz="4000" b="1" dirty="0">
                <a:sym typeface="+mn-ea"/>
              </a:rPr>
              <a:t>安全性</a:t>
            </a:r>
            <a:r>
              <a:rPr lang="en-US" altLang="zh-CN" sz="3200" b="1" dirty="0">
                <a:sym typeface="+mn-ea"/>
              </a:rPr>
              <a:t>	 </a:t>
            </a:r>
            <a:endParaRPr lang="zh-CN" altLang="en-US" sz="3200" b="1" dirty="0">
              <a:sym typeface="+mn-ea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54"/>
    </mc:Choice>
    <mc:Fallback xmlns="">
      <p:transition spd="slow" advTm="36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253" y="854243"/>
            <a:ext cx="11947357" cy="5271922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400" b="1" dirty="0"/>
              <a:t>当执行如下语句（</a:t>
            </a:r>
            <a:r>
              <a:rPr lang="en-US" altLang="zh-CN" sz="2400" b="1" dirty="0"/>
              <a:t>Stock</a:t>
            </a:r>
            <a:r>
              <a:rPr lang="zh-CN" altLang="zh-CN" sz="2400" b="1" dirty="0"/>
              <a:t>表中已经存在物资编号为</a:t>
            </a:r>
            <a:r>
              <a:rPr lang="en-US" altLang="zh-CN" sz="2400" b="1" dirty="0"/>
              <a:t>’m010’</a:t>
            </a:r>
            <a:r>
              <a:rPr lang="zh-CN" altLang="zh-CN" sz="2400" b="1" dirty="0"/>
              <a:t>的记录）： </a:t>
            </a:r>
          </a:p>
          <a:p>
            <a:pPr marL="0" indent="0">
              <a:buNone/>
            </a:pPr>
            <a:r>
              <a:rPr lang="en-US" altLang="zh-CN" sz="2400" dirty="0"/>
              <a:t>            </a:t>
            </a:r>
            <a:r>
              <a:rPr lang="en-US" altLang="zh-CN" sz="2400" b="1" dirty="0">
                <a:solidFill>
                  <a:srgbClr val="FF0000"/>
                </a:solidFill>
              </a:rPr>
              <a:t>UPDATE Stock SET amount=10 WHERE </a:t>
            </a:r>
            <a:r>
              <a:rPr lang="en-US" altLang="zh-CN" sz="2400" b="1" dirty="0" err="1">
                <a:solidFill>
                  <a:srgbClr val="FF0000"/>
                </a:solidFill>
              </a:rPr>
              <a:t>mat_num</a:t>
            </a:r>
            <a:r>
              <a:rPr lang="en-US" altLang="zh-CN" sz="2400" b="1" dirty="0">
                <a:solidFill>
                  <a:srgbClr val="FF0000"/>
                </a:solidFill>
              </a:rPr>
              <a:t>='m010';</a:t>
            </a:r>
            <a:endParaRPr lang="zh-CN" altLang="zh-C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err="1"/>
              <a:t>Stock_audit</a:t>
            </a:r>
            <a:r>
              <a:rPr lang="zh-CN" altLang="zh-CN" b="1" dirty="0"/>
              <a:t>表中会自动增加一条记录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buNone/>
            </a:pP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审计</a:t>
            </a: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245870" y="2358188"/>
            <a:ext cx="11593204" cy="926433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53"/>
    </mc:Choice>
    <mc:Fallback xmlns="">
      <p:transition spd="slow" advTm="18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65485"/>
            <a:ext cx="12007515" cy="643689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/>
              <a:t>SQL Server</a:t>
            </a:r>
            <a:r>
              <a:rPr lang="zh-CN" altLang="zh-CN" sz="2000" b="1" dirty="0"/>
              <a:t>下该触发器的实现如下：</a:t>
            </a:r>
          </a:p>
          <a:p>
            <a:pPr marL="0" indent="0">
              <a:buNone/>
            </a:pPr>
            <a:r>
              <a:rPr lang="en-US" altLang="zh-CN" sz="2000" b="1" dirty="0"/>
              <a:t>CREATE TRIGGER </a:t>
            </a:r>
            <a:r>
              <a:rPr lang="en-US" altLang="zh-CN" sz="2000" b="1" dirty="0" err="1"/>
              <a:t>stock_update_audit_trigger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ON Stock  FOR UPDATE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AS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BEGIN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    DECLARE @</a:t>
            </a:r>
            <a:r>
              <a:rPr lang="en-US" altLang="zh-CN" sz="2000" b="1" dirty="0" err="1"/>
              <a:t>mat_no</a:t>
            </a:r>
            <a:r>
              <a:rPr lang="en-US" altLang="zh-CN" sz="2000" b="1" dirty="0"/>
              <a:t> char(8)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   DECLARE @</a:t>
            </a:r>
            <a:r>
              <a:rPr lang="en-US" altLang="zh-CN" sz="2000" b="1" dirty="0" err="1"/>
              <a:t>amount_old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int</a:t>
            </a:r>
            <a:r>
              <a:rPr lang="en-US" altLang="zh-CN" sz="2000" b="1" dirty="0"/>
              <a:t> ,@</a:t>
            </a:r>
            <a:r>
              <a:rPr lang="en-US" altLang="zh-CN" sz="2000" b="1" dirty="0" err="1"/>
              <a:t>amount_new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int</a:t>
            </a:r>
            <a:r>
              <a:rPr lang="en-US" altLang="zh-CN" sz="2000" b="1" dirty="0"/>
              <a:t>  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    DECLARE @</a:t>
            </a:r>
            <a:r>
              <a:rPr lang="en-US" altLang="zh-CN" sz="2000" b="1" dirty="0" err="1"/>
              <a:t>unit_old</a:t>
            </a:r>
            <a:r>
              <a:rPr lang="en-US" altLang="zh-CN" sz="2000" b="1" dirty="0"/>
              <a:t> decimal(18, 2) ,@</a:t>
            </a:r>
            <a:r>
              <a:rPr lang="en-US" altLang="zh-CN" sz="2000" b="1" dirty="0" err="1"/>
              <a:t>unit_new</a:t>
            </a:r>
            <a:r>
              <a:rPr lang="en-US" altLang="zh-CN" sz="2000" b="1" dirty="0"/>
              <a:t> decimal(18, 2)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    IF (UPDATE(amount) OR UPDATE(unit))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    BEGIN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         SELECT @</a:t>
            </a:r>
            <a:r>
              <a:rPr lang="en-US" altLang="zh-CN" sz="2000" b="1" dirty="0" err="1"/>
              <a:t>mat_no</a:t>
            </a:r>
            <a:r>
              <a:rPr lang="en-US" altLang="zh-CN" sz="2000" b="1" dirty="0"/>
              <a:t>=mat_no,@</a:t>
            </a:r>
            <a:r>
              <a:rPr lang="en-US" altLang="zh-CN" sz="2000" b="1" dirty="0" err="1"/>
              <a:t>amount_old</a:t>
            </a:r>
            <a:r>
              <a:rPr lang="en-US" altLang="zh-CN" sz="2000" b="1" dirty="0"/>
              <a:t>=amount,@</a:t>
            </a:r>
            <a:r>
              <a:rPr lang="en-US" altLang="zh-CN" sz="2000" b="1" dirty="0" err="1"/>
              <a:t>unit_old</a:t>
            </a:r>
            <a:r>
              <a:rPr lang="en-US" altLang="zh-CN" sz="2000" b="1" dirty="0"/>
              <a:t>=unit   FROM DELETED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         SELECT @</a:t>
            </a:r>
            <a:r>
              <a:rPr lang="en-US" altLang="zh-CN" sz="2000" b="1" dirty="0" err="1"/>
              <a:t>amount_new</a:t>
            </a:r>
            <a:r>
              <a:rPr lang="en-US" altLang="zh-CN" sz="2000" b="1" dirty="0"/>
              <a:t>=amount,@</a:t>
            </a:r>
            <a:r>
              <a:rPr lang="en-US" altLang="zh-CN" sz="2000" b="1" dirty="0" err="1"/>
              <a:t>unit_new</a:t>
            </a:r>
            <a:r>
              <a:rPr lang="en-US" altLang="zh-CN" sz="2000" b="1" dirty="0"/>
              <a:t>=unit FROM INSERTED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         INSERT INTO </a:t>
            </a:r>
            <a:r>
              <a:rPr lang="en-US" altLang="zh-CN" sz="2000" b="1" dirty="0" err="1"/>
              <a:t>stock_audit</a:t>
            </a:r>
            <a:r>
              <a:rPr lang="en-US" altLang="zh-CN" sz="2000" b="1" dirty="0"/>
              <a:t>(username, </a:t>
            </a:r>
            <a:r>
              <a:rPr lang="en-US" altLang="zh-CN" sz="2000" b="1" dirty="0" err="1"/>
              <a:t>change_date,mat_no,old_amount,new_amount,old_unit,new_unit</a:t>
            </a:r>
            <a:r>
              <a:rPr lang="en-US" altLang="zh-CN" sz="2000" b="1" dirty="0"/>
              <a:t>)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              VALUES(</a:t>
            </a:r>
            <a:r>
              <a:rPr lang="en-US" altLang="zh-CN" sz="2000" b="1" dirty="0" err="1"/>
              <a:t>user_name</a:t>
            </a:r>
            <a:r>
              <a:rPr lang="en-US" altLang="zh-CN" sz="2000" b="1" dirty="0"/>
              <a:t>(),</a:t>
            </a:r>
            <a:r>
              <a:rPr lang="en-US" altLang="zh-CN" sz="2000" b="1" dirty="0" err="1"/>
              <a:t>getdate</a:t>
            </a:r>
            <a:r>
              <a:rPr lang="en-US" altLang="zh-CN" sz="2000" b="1" dirty="0"/>
              <a:t>(), @mat_no,@</a:t>
            </a:r>
            <a:r>
              <a:rPr lang="en-US" altLang="zh-CN" sz="2000" b="1" dirty="0" err="1"/>
              <a:t>amount_old</a:t>
            </a:r>
            <a:r>
              <a:rPr lang="en-US" altLang="zh-CN" sz="2000" b="1" dirty="0"/>
              <a:t>, @amount_new,@unit_old,@</a:t>
            </a:r>
            <a:r>
              <a:rPr lang="en-US" altLang="zh-CN" sz="2000" b="1" dirty="0" err="1"/>
              <a:t>unit_new</a:t>
            </a:r>
            <a:r>
              <a:rPr lang="en-US" altLang="zh-CN" sz="2000" b="1" dirty="0"/>
              <a:t>)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    END</a:t>
            </a:r>
            <a:endParaRPr lang="zh-CN" altLang="zh-CN" sz="2000" b="1" dirty="0"/>
          </a:p>
          <a:p>
            <a:pPr marL="0" indent="0">
              <a:buNone/>
            </a:pPr>
            <a:r>
              <a:rPr lang="en-US" altLang="zh-CN" sz="2000" b="1" dirty="0"/>
              <a:t>END</a:t>
            </a:r>
            <a:endParaRPr lang="zh-CN" altLang="zh-CN" sz="2000" b="1" dirty="0"/>
          </a:p>
          <a:p>
            <a:pPr marL="0" indent="0">
              <a:buNone/>
            </a:pPr>
            <a:endParaRPr lang="zh-CN" altLang="en-US" sz="2000" b="1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审计</a:t>
            </a: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0"/>
    </mc:Choice>
    <mc:Fallback xmlns="">
      <p:transition spd="slow" advTm="7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245871" y="1143000"/>
            <a:ext cx="11720460" cy="428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lvl="1" indent="0" eaLnBrk="1" hangingPunct="1">
              <a:spcBef>
                <a:spcPct val="60000"/>
              </a:spcBef>
              <a:buNone/>
            </a:pPr>
            <a:r>
              <a:rPr lang="zh-CN" altLang="en-US" sz="2800" b="1" dirty="0">
                <a:solidFill>
                  <a:srgbClr val="000066"/>
                </a:solidFill>
              </a:rPr>
              <a:t>考虑如下安全问题：</a:t>
            </a:r>
          </a:p>
          <a:p>
            <a:pPr marL="457200" lvl="1" indent="0" eaLnBrk="1" hangingPunct="1">
              <a:spcBef>
                <a:spcPct val="60000"/>
              </a:spcBef>
              <a:buNone/>
            </a:pPr>
            <a:r>
              <a:rPr lang="zh-CN" altLang="en-US" sz="2800" b="1" dirty="0">
                <a:solidFill>
                  <a:srgbClr val="000066"/>
                </a:solidFill>
              </a:rPr>
              <a:t>（</a:t>
            </a:r>
            <a:r>
              <a:rPr lang="en-US" altLang="zh-CN" sz="2800" b="1" dirty="0">
                <a:solidFill>
                  <a:srgbClr val="000066"/>
                </a:solidFill>
              </a:rPr>
              <a:t>1</a:t>
            </a:r>
            <a:r>
              <a:rPr lang="zh-CN" altLang="en-US" sz="2800" b="1" dirty="0">
                <a:solidFill>
                  <a:srgbClr val="000066"/>
                </a:solidFill>
              </a:rPr>
              <a:t>）数据库管理员可以不加限制地访问和更改数据库中的所有数据；</a:t>
            </a:r>
          </a:p>
          <a:p>
            <a:pPr marL="457200" lvl="1" indent="0" eaLnBrk="1" hangingPunct="1">
              <a:spcBef>
                <a:spcPct val="60000"/>
              </a:spcBef>
              <a:buNone/>
            </a:pPr>
            <a:r>
              <a:rPr lang="zh-CN" altLang="en-US" sz="2800" b="1" dirty="0">
                <a:solidFill>
                  <a:srgbClr val="000066"/>
                </a:solidFill>
              </a:rPr>
              <a:t>（</a:t>
            </a:r>
            <a:r>
              <a:rPr lang="en-US" altLang="zh-CN" sz="2800" b="1" dirty="0">
                <a:solidFill>
                  <a:srgbClr val="000066"/>
                </a:solidFill>
              </a:rPr>
              <a:t>2</a:t>
            </a:r>
            <a:r>
              <a:rPr lang="zh-CN" altLang="en-US" sz="2800" b="1" dirty="0">
                <a:solidFill>
                  <a:srgbClr val="000066"/>
                </a:solidFill>
              </a:rPr>
              <a:t>）非法用户盗取文件、磁盘区或内存中的数据；</a:t>
            </a:r>
          </a:p>
          <a:p>
            <a:pPr marL="457200" lvl="1" indent="0" eaLnBrk="1" hangingPunct="1">
              <a:spcBef>
                <a:spcPct val="60000"/>
              </a:spcBef>
              <a:buNone/>
            </a:pPr>
            <a:r>
              <a:rPr lang="zh-CN" altLang="en-US" sz="2800" b="1" dirty="0">
                <a:solidFill>
                  <a:srgbClr val="000066"/>
                </a:solidFill>
              </a:rPr>
              <a:t>（</a:t>
            </a:r>
            <a:r>
              <a:rPr lang="en-US" altLang="zh-CN" sz="2800" b="1" dirty="0">
                <a:solidFill>
                  <a:srgbClr val="000066"/>
                </a:solidFill>
              </a:rPr>
              <a:t>3</a:t>
            </a:r>
            <a:r>
              <a:rPr lang="zh-CN" altLang="en-US" sz="2800" b="1" dirty="0">
                <a:solidFill>
                  <a:srgbClr val="000066"/>
                </a:solidFill>
              </a:rPr>
              <a:t>）磁盘及备份设备等存储设备可能被盗窃；</a:t>
            </a:r>
          </a:p>
          <a:p>
            <a:pPr marL="457200" lvl="1" indent="0" eaLnBrk="1" hangingPunct="1">
              <a:spcBef>
                <a:spcPct val="60000"/>
              </a:spcBef>
              <a:buNone/>
            </a:pPr>
            <a:r>
              <a:rPr lang="zh-CN" altLang="en-US" sz="2800" b="1" dirty="0">
                <a:solidFill>
                  <a:srgbClr val="000066"/>
                </a:solidFill>
              </a:rPr>
              <a:t>（</a:t>
            </a:r>
            <a:r>
              <a:rPr lang="en-US" altLang="zh-CN" sz="2800" b="1" dirty="0">
                <a:solidFill>
                  <a:srgbClr val="000066"/>
                </a:solidFill>
              </a:rPr>
              <a:t>4</a:t>
            </a:r>
            <a:r>
              <a:rPr lang="zh-CN" altLang="en-US" sz="2800" b="1" dirty="0">
                <a:solidFill>
                  <a:srgbClr val="000066"/>
                </a:solidFill>
              </a:rPr>
              <a:t>）数据库中数据在网络传输过程中可能被窃听</a:t>
            </a:r>
            <a:endParaRPr lang="en-US" altLang="zh-CN" sz="2800" b="1" dirty="0">
              <a:solidFill>
                <a:srgbClr val="000066"/>
              </a:solidFill>
            </a:endParaRPr>
          </a:p>
          <a:p>
            <a:pPr marL="457200" lvl="1" indent="0" eaLnBrk="1" hangingPunct="1">
              <a:spcBef>
                <a:spcPct val="6000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如何解决？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457200" lvl="1" indent="0" eaLnBrk="1" hangingPunct="1">
              <a:spcBef>
                <a:spcPct val="60000"/>
              </a:spcBef>
              <a:buNone/>
            </a:pPr>
            <a:endParaRPr lang="zh-CN" altLang="en-US" sz="2800" b="1" dirty="0">
              <a:solidFill>
                <a:srgbClr val="000066"/>
              </a:solidFill>
            </a:endParaRP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9.2.5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数据加密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305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60"/>
    </mc:Choice>
    <mc:Fallback xmlns="">
      <p:transition spd="slow" advTm="3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146" y="942853"/>
            <a:ext cx="10972800" cy="621252"/>
          </a:xfrm>
        </p:spPr>
        <p:txBody>
          <a:bodyPr/>
          <a:lstStyle/>
          <a:p>
            <a:pPr marL="914400" lvl="1" indent="-457200" eaLnBrk="1" hangingPunct="1">
              <a:spcBef>
                <a:spcPct val="6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加密算法</a:t>
            </a:r>
            <a:br>
              <a:rPr lang="en-US" altLang="zh-CN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en-US" altLang="zh-CN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zh-CN" altLang="en-US" sz="2800" b="1" kern="1200" dirty="0">
                <a:solidFill>
                  <a:srgbClr val="000066"/>
                </a:solidFill>
                <a:latin typeface="+mn-lt"/>
                <a:ea typeface="+mn-ea"/>
                <a:cs typeface="+mn-cs"/>
              </a:rPr>
            </a:br>
            <a:endParaRPr lang="zh-CN" altLang="en-US" sz="2800" b="1" kern="1200" dirty="0">
              <a:solidFill>
                <a:srgbClr val="00006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609600" y="1565032"/>
            <a:ext cx="10972800" cy="49921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lvl="1" indent="0" eaLnBrk="1" hangingPunct="1">
              <a:lnSpc>
                <a:spcPct val="150000"/>
              </a:lnSpc>
              <a:spcBef>
                <a:spcPct val="60000"/>
              </a:spcBef>
              <a:buNone/>
            </a:pPr>
            <a:r>
              <a:rPr lang="en-US" altLang="zh-CN" sz="2800" b="1" dirty="0">
                <a:solidFill>
                  <a:srgbClr val="000066"/>
                </a:solidFill>
              </a:rPr>
              <a:t>—</a:t>
            </a:r>
            <a:r>
              <a:rPr lang="zh-CN" altLang="zh-CN" sz="2800" b="1" dirty="0">
                <a:solidFill>
                  <a:srgbClr val="000066"/>
                </a:solidFill>
              </a:rPr>
              <a:t>加密系统</a:t>
            </a:r>
            <a:r>
              <a:rPr lang="zh-CN" altLang="en-US" sz="2800" b="1" dirty="0">
                <a:solidFill>
                  <a:srgbClr val="000066"/>
                </a:solidFill>
              </a:rPr>
              <a:t>组成</a:t>
            </a:r>
            <a:r>
              <a:rPr lang="zh-CN" altLang="zh-CN" sz="2800" b="1" dirty="0">
                <a:solidFill>
                  <a:srgbClr val="000066"/>
                </a:solidFill>
              </a:rPr>
              <a:t>：明文、密文、加密</a:t>
            </a:r>
            <a:r>
              <a:rPr lang="en-US" altLang="zh-CN" sz="2800" b="1" dirty="0">
                <a:solidFill>
                  <a:srgbClr val="000066"/>
                </a:solidFill>
              </a:rPr>
              <a:t>/</a:t>
            </a:r>
            <a:r>
              <a:rPr lang="zh-CN" altLang="zh-CN" sz="2800" b="1" dirty="0">
                <a:solidFill>
                  <a:srgbClr val="000066"/>
                </a:solidFill>
              </a:rPr>
              <a:t>解密算法</a:t>
            </a:r>
            <a:r>
              <a:rPr lang="zh-CN" altLang="en-US" sz="2800" b="1" dirty="0">
                <a:solidFill>
                  <a:srgbClr val="000066"/>
                </a:solidFill>
              </a:rPr>
              <a:t>、</a:t>
            </a:r>
            <a:r>
              <a:rPr lang="zh-CN" altLang="zh-CN" sz="2800" b="1" dirty="0">
                <a:solidFill>
                  <a:srgbClr val="000066"/>
                </a:solidFill>
              </a:rPr>
              <a:t>用于加密解密的钥匙（密钥）</a:t>
            </a:r>
            <a:endParaRPr lang="en-US" altLang="zh-CN" sz="2800" b="1" dirty="0">
              <a:solidFill>
                <a:srgbClr val="000066"/>
              </a:solidFill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ct val="60000"/>
              </a:spcBef>
              <a:buNone/>
            </a:pPr>
            <a:r>
              <a:rPr lang="en-US" altLang="zh-CN" sz="2800" b="1" dirty="0">
                <a:solidFill>
                  <a:srgbClr val="000066"/>
                </a:solidFill>
              </a:rPr>
              <a:t>—</a:t>
            </a:r>
            <a:r>
              <a:rPr lang="zh-CN" altLang="en-US" sz="2800" b="1" dirty="0">
                <a:solidFill>
                  <a:srgbClr val="000066"/>
                </a:solidFill>
              </a:rPr>
              <a:t>对称加密算法：</a:t>
            </a:r>
            <a:r>
              <a:rPr lang="zh-CN" altLang="zh-CN" sz="2800" b="1" dirty="0">
                <a:solidFill>
                  <a:srgbClr val="000066"/>
                </a:solidFill>
              </a:rPr>
              <a:t>加密和解密使用相同</a:t>
            </a:r>
            <a:r>
              <a:rPr lang="en-US" altLang="zh-CN" sz="2800" b="1" dirty="0" err="1">
                <a:solidFill>
                  <a:srgbClr val="000066"/>
                </a:solidFill>
                <a:hlinkClick r:id="rId6"/>
              </a:rPr>
              <a:t>密钥</a:t>
            </a:r>
            <a:r>
              <a:rPr lang="zh-CN" altLang="zh-CN" sz="2800" b="1" dirty="0">
                <a:solidFill>
                  <a:srgbClr val="000066"/>
                </a:solidFill>
              </a:rPr>
              <a:t>的加密算法</a:t>
            </a:r>
            <a:r>
              <a:rPr lang="zh-CN" altLang="en-US" sz="2800" b="1" dirty="0">
                <a:solidFill>
                  <a:srgbClr val="000066"/>
                </a:solidFill>
              </a:rPr>
              <a:t>，典型算法：</a:t>
            </a:r>
            <a:r>
              <a:rPr lang="en-US" altLang="zh-CN" sz="2800" b="1" dirty="0">
                <a:solidFill>
                  <a:srgbClr val="000066"/>
                </a:solidFill>
              </a:rPr>
              <a:t>DES</a:t>
            </a:r>
            <a:r>
              <a:rPr lang="zh-CN" altLang="en-US" sz="2800" b="1" dirty="0">
                <a:solidFill>
                  <a:srgbClr val="000066"/>
                </a:solidFill>
              </a:rPr>
              <a:t>、</a:t>
            </a:r>
            <a:r>
              <a:rPr lang="en-US" altLang="zh-CN" sz="2800" b="1" dirty="0">
                <a:solidFill>
                  <a:srgbClr val="000066"/>
                </a:solidFill>
              </a:rPr>
              <a:t>AES</a:t>
            </a:r>
          </a:p>
          <a:p>
            <a:pPr marL="457200" lvl="1" indent="0" eaLnBrk="1" hangingPunct="1">
              <a:lnSpc>
                <a:spcPct val="150000"/>
              </a:lnSpc>
              <a:spcBef>
                <a:spcPct val="60000"/>
              </a:spcBef>
              <a:buNone/>
            </a:pPr>
            <a:r>
              <a:rPr lang="en-US" altLang="zh-CN" sz="2800" b="1" dirty="0">
                <a:solidFill>
                  <a:srgbClr val="000066"/>
                </a:solidFill>
              </a:rPr>
              <a:t>—</a:t>
            </a:r>
            <a:r>
              <a:rPr lang="zh-CN" altLang="en-US" sz="2800" b="1" dirty="0">
                <a:solidFill>
                  <a:srgbClr val="000066"/>
                </a:solidFill>
              </a:rPr>
              <a:t>非对称加密算法：</a:t>
            </a:r>
            <a:r>
              <a:rPr lang="zh-CN" altLang="zh-CN" sz="2800" b="1" dirty="0">
                <a:solidFill>
                  <a:srgbClr val="000066"/>
                </a:solidFill>
              </a:rPr>
              <a:t>需要两个</a:t>
            </a:r>
            <a:r>
              <a:rPr lang="en-US" altLang="zh-CN" sz="2800" b="1" dirty="0" err="1">
                <a:solidFill>
                  <a:srgbClr val="000066"/>
                </a:solidFill>
                <a:hlinkClick r:id="rId6"/>
              </a:rPr>
              <a:t>密钥</a:t>
            </a:r>
            <a:r>
              <a:rPr lang="zh-CN" altLang="zh-CN" sz="2800" b="1" dirty="0">
                <a:solidFill>
                  <a:srgbClr val="000066"/>
                </a:solidFill>
              </a:rPr>
              <a:t>：</a:t>
            </a:r>
            <a:r>
              <a:rPr lang="en-US" altLang="zh-CN" sz="2800" b="1" dirty="0" err="1">
                <a:solidFill>
                  <a:srgbClr val="000066"/>
                </a:solidFill>
                <a:hlinkClick r:id="rId7"/>
              </a:rPr>
              <a:t>公开密钥</a:t>
            </a:r>
            <a:r>
              <a:rPr lang="zh-CN" altLang="zh-CN" sz="2800" b="1" dirty="0">
                <a:solidFill>
                  <a:srgbClr val="000066"/>
                </a:solidFill>
              </a:rPr>
              <a:t>和私有密钥</a:t>
            </a:r>
            <a:r>
              <a:rPr lang="zh-CN" altLang="en-US" sz="2800" b="1" dirty="0">
                <a:solidFill>
                  <a:srgbClr val="000066"/>
                </a:solidFill>
              </a:rPr>
              <a:t>，典型算法：</a:t>
            </a:r>
            <a:r>
              <a:rPr lang="en-US" altLang="zh-CN" sz="2800" b="1" dirty="0">
                <a:solidFill>
                  <a:srgbClr val="000066"/>
                </a:solidFill>
              </a:rPr>
              <a:t>RSA</a:t>
            </a:r>
            <a:endParaRPr lang="zh-CN" altLang="en-US" sz="2800" b="1" dirty="0">
              <a:solidFill>
                <a:srgbClr val="000066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数据加密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809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98"/>
    </mc:Choice>
    <mc:Fallback xmlns="">
      <p:transition spd="slow" advTm="81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262" y="810969"/>
            <a:ext cx="10972800" cy="11430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数据库数据加密的实现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 bwMode="auto">
          <a:xfrm>
            <a:off x="825706" y="1493767"/>
            <a:ext cx="10972800" cy="4983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b="1" dirty="0">
                <a:solidFill>
                  <a:srgbClr val="000066"/>
                </a:solidFill>
              </a:rPr>
              <a:t>   可以考虑在</a:t>
            </a:r>
            <a:r>
              <a:rPr lang="en-US" altLang="zh-CN" b="1" dirty="0">
                <a:solidFill>
                  <a:srgbClr val="000066"/>
                </a:solidFill>
              </a:rPr>
              <a:t>3</a:t>
            </a:r>
            <a:r>
              <a:rPr lang="zh-CN" altLang="en-US" b="1" dirty="0">
                <a:solidFill>
                  <a:srgbClr val="000066"/>
                </a:solidFill>
              </a:rPr>
              <a:t>个不同层次实现对数据库数据的加密：</a:t>
            </a:r>
            <a:endParaRPr lang="en-US" altLang="zh-CN" b="1" dirty="0">
              <a:solidFill>
                <a:srgbClr val="000066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操作系统层</a:t>
            </a:r>
            <a:endParaRPr lang="en-US" altLang="zh-CN" b="1" dirty="0">
              <a:solidFill>
                <a:srgbClr val="000066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—DBMS</a:t>
            </a:r>
            <a:r>
              <a:rPr lang="zh-CN" altLang="en-US" b="1" dirty="0">
                <a:solidFill>
                  <a:srgbClr val="000066"/>
                </a:solidFill>
              </a:rPr>
              <a:t>内核层</a:t>
            </a:r>
            <a:endParaRPr lang="en-US" altLang="zh-CN" b="1" dirty="0">
              <a:solidFill>
                <a:srgbClr val="000066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—DBMS</a:t>
            </a:r>
            <a:r>
              <a:rPr lang="zh-CN" altLang="en-US" b="1" dirty="0">
                <a:solidFill>
                  <a:srgbClr val="000066"/>
                </a:solidFill>
              </a:rPr>
              <a:t>外层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9.2.7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数据加密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8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19"/>
    </mc:Choice>
    <mc:Fallback xmlns="">
      <p:transition spd="slow" advTm="29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/>
          <p:cNvSpPr>
            <a:spLocks noGrp="1"/>
          </p:cNvSpPr>
          <p:nvPr>
            <p:ph idx="1"/>
          </p:nvPr>
        </p:nvSpPr>
        <p:spPr bwMode="auto">
          <a:xfrm>
            <a:off x="428485" y="828747"/>
            <a:ext cx="11150600" cy="5505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数据库加密系统优点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系统对数据库的最终用户是完全透明的，管理员可以根据需要进行明文和密文的转换工作；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加密系统完全独立于数据库应用系统，无须改动数据库应用系统就能实现数据加密功能；</a:t>
            </a:r>
            <a:endParaRPr lang="zh-CN" altLang="en-US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加解密处理在客户端进行，不会影响数据库服务器的效率。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9.2.7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数据加密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82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04"/>
    </mc:Choice>
    <mc:Fallback xmlns="">
      <p:transition spd="slow" advTm="29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 bwMode="auto">
          <a:xfrm>
            <a:off x="512885" y="969231"/>
            <a:ext cx="10972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数据库加密需要考虑的问题</a:t>
            </a: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 bwMode="auto">
          <a:xfrm>
            <a:off x="609600" y="1620563"/>
            <a:ext cx="109728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数据的安全性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加密粒度的选择：字段、记录、表</a:t>
            </a:r>
            <a:endParaRPr lang="en-US" altLang="zh-CN" b="1" dirty="0">
              <a:solidFill>
                <a:srgbClr val="000066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加密数据的合理选择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密钥的动态管理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—</a:t>
            </a:r>
            <a:r>
              <a:rPr lang="zh-CN" altLang="en-US" b="1" dirty="0">
                <a:solidFill>
                  <a:srgbClr val="000066"/>
                </a:solidFill>
              </a:rPr>
              <a:t>数据加密的透明性</a:t>
            </a:r>
          </a:p>
          <a:p>
            <a:pPr marL="0" indent="0">
              <a:buNone/>
            </a:pPr>
            <a:endParaRPr lang="en-US" altLang="zh-CN" b="1" dirty="0">
              <a:solidFill>
                <a:srgbClr val="000066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9.2.7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数据加密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767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46"/>
    </mc:Choice>
    <mc:Fallback xmlns="">
      <p:transition spd="slow" advTm="76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4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71965" y="858982"/>
            <a:ext cx="10985119" cy="17089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1600200">
              <a:lnSpc>
                <a:spcPct val="150000"/>
              </a:lnSpc>
              <a:spcAft>
                <a:spcPct val="35000"/>
              </a:spcAft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本小节介绍了常用的数据库加密方法</a:t>
            </a:r>
          </a:p>
        </p:txBody>
      </p:sp>
      <p:sp>
        <p:nvSpPr>
          <p:cNvPr id="2" name="矩形 1"/>
          <p:cNvSpPr/>
          <p:nvPr/>
        </p:nvSpPr>
        <p:spPr>
          <a:xfrm>
            <a:off x="4313693" y="3600884"/>
            <a:ext cx="3695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谢谢观看！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97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4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数据库安全概述</a:t>
            </a:r>
          </a:p>
        </p:txBody>
      </p:sp>
      <p:sp>
        <p:nvSpPr>
          <p:cNvPr id="5122" name="Rectangle 3"/>
          <p:cNvSpPr/>
          <p:nvPr/>
        </p:nvSpPr>
        <p:spPr>
          <a:xfrm>
            <a:off x="461010" y="941070"/>
            <a:ext cx="11269345" cy="4103559"/>
          </a:xfrm>
          <a:prstGeom prst="rect">
            <a:avLst/>
          </a:prstGeom>
          <a:noFill/>
          <a:ln w="22225">
            <a:noFill/>
          </a:ln>
        </p:spPr>
        <p:txBody>
          <a:bodyPr wrap="square" anchor="t" anchorCtr="0">
            <a:spAutoFit/>
          </a:bodyPr>
          <a:lstStyle/>
          <a:p>
            <a:pPr algn="just" eaLnBrk="1" hangingPunct="1">
              <a:spcBef>
                <a:spcPct val="20000"/>
              </a:spcBef>
              <a:buFontTx/>
              <a:buChar char="•"/>
            </a:pPr>
            <a:r>
              <a:rPr kumimoji="1" lang="zh-CN" altLang="en-US" sz="2800" b="1" dirty="0">
                <a:solidFill>
                  <a:srgbClr val="CC3300"/>
                </a:solidFill>
                <a:latin typeface="Tahoma" pitchFamily="34" charset="0"/>
              </a:rPr>
              <a:t>问题的提出</a:t>
            </a:r>
          </a:p>
          <a:p>
            <a:pPr lvl="1" algn="just" eaLnBrk="1" hangingPunct="1">
              <a:spcBef>
                <a:spcPct val="60000"/>
              </a:spcBef>
              <a:buClr>
                <a:schemeClr val="hlink"/>
              </a:buClr>
              <a:buFontTx/>
              <a:buChar char="–"/>
            </a:pP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</a:rPr>
              <a:t>数据库的一大特点是数据可以共享；</a:t>
            </a:r>
          </a:p>
          <a:p>
            <a:pPr lvl="1" algn="just" eaLnBrk="1" hangingPunct="1">
              <a:spcBef>
                <a:spcPct val="60000"/>
              </a:spcBef>
              <a:buClr>
                <a:schemeClr val="hlink"/>
              </a:buClr>
              <a:buFontTx/>
              <a:buChar char="–"/>
            </a:pP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</a:rPr>
              <a:t>数据共享必然带来数据库的安全性问题；</a:t>
            </a:r>
          </a:p>
          <a:p>
            <a:pPr lvl="1" algn="just" eaLnBrk="1" hangingPunct="1">
              <a:spcBef>
                <a:spcPct val="60000"/>
              </a:spcBef>
              <a:buClr>
                <a:schemeClr val="hlink"/>
              </a:buClr>
              <a:buFontTx/>
              <a:buChar char="–"/>
            </a:pP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</a:rPr>
              <a:t>数据库系统中的数据共享不能是无条件的共享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</a:rPr>
              <a:t>;</a:t>
            </a:r>
          </a:p>
          <a:p>
            <a:pPr lvl="1" algn="just" eaLnBrk="1" hangingPunct="1">
              <a:spcBef>
                <a:spcPct val="60000"/>
              </a:spcBef>
              <a:buClr>
                <a:schemeClr val="hlink"/>
              </a:buClr>
              <a:buFontTx/>
              <a:buChar char="–"/>
            </a:pP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</a:rPr>
              <a:t>安全性问题不是数据库系统所独有的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</a:rPr>
              <a:t>,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</a:rPr>
              <a:t>而是所有计算机</a:t>
            </a:r>
            <a:r>
              <a:rPr lang="zh-CN" altLang="en-US" sz="2800" b="1" dirty="0">
                <a:solidFill>
                  <a:srgbClr val="000066"/>
                </a:solidFill>
                <a:latin typeface="Tahoma" pitchFamily="34" charset="0"/>
              </a:rPr>
              <a:t>系统都有这个问题</a:t>
            </a:r>
            <a:r>
              <a:rPr lang="en-US" altLang="zh-CN" sz="2800" b="1" dirty="0">
                <a:solidFill>
                  <a:srgbClr val="000066"/>
                </a:solidFill>
                <a:latin typeface="Tahoma" pitchFamily="34" charset="0"/>
              </a:rPr>
              <a:t>.</a:t>
            </a:r>
            <a:endParaRPr kumimoji="1" lang="en-US" altLang="zh-CN" sz="2800" b="1" dirty="0">
              <a:solidFill>
                <a:srgbClr val="000066"/>
              </a:solidFill>
              <a:latin typeface="Tahoma" pitchFamily="34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l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26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122" grpId="0" build="p"/>
      <p:bldP spid="51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66800"/>
            <a:ext cx="10769600" cy="25556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CC3300"/>
                </a:solidFill>
              </a:rPr>
              <a:t>什么是数据库的安全性？</a:t>
            </a:r>
            <a:endParaRPr lang="zh-CN" altLang="en-US" sz="2800" b="1" dirty="0">
              <a:solidFill>
                <a:srgbClr val="000066"/>
              </a:solidFill>
            </a:endParaRPr>
          </a:p>
          <a:p>
            <a:pPr marL="742950" lvl="1" indent="-285750" eaLnBrk="1" hangingPunct="1">
              <a:lnSpc>
                <a:spcPct val="150000"/>
              </a:lnSpc>
              <a:spcBef>
                <a:spcPct val="10000"/>
              </a:spcBef>
              <a:buFontTx/>
              <a:buChar char="–"/>
            </a:pP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数据库的系统安全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：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指攻击者对数据库运行的系统环境进行攻击，使系统无法正常运行，从而导致数据库无法运行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。</a:t>
            </a:r>
          </a:p>
          <a:p>
            <a:pPr marL="742950" lvl="1" indent="-285750" eaLnBrk="1" hangingPunct="1">
              <a:lnSpc>
                <a:spcPct val="150000"/>
              </a:lnSpc>
              <a:spcBef>
                <a:spcPct val="10000"/>
              </a:spcBef>
              <a:buFontTx/>
              <a:buChar char="–"/>
            </a:pP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数据库的信息安全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：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主要指数据被破坏和泄露的威胁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数据库安全概述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4363240"/>
      </p:ext>
    </p:extLst>
  </p:cSld>
  <p:clrMapOvr>
    <a:masterClrMapping/>
  </p:clrMapOvr>
  <p:transition advTm="440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84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84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84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84003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1" name="Text Box 3"/>
          <p:cNvSpPr txBox="1">
            <a:spLocks noChangeArrowheads="1"/>
          </p:cNvSpPr>
          <p:nvPr/>
        </p:nvSpPr>
        <p:spPr bwMode="auto">
          <a:xfrm>
            <a:off x="239185" y="1628776"/>
            <a:ext cx="1161838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0" dirty="0"/>
              <a:t>       </a:t>
            </a:r>
            <a:r>
              <a:rPr lang="zh-CN" altLang="en-US" sz="2800" b="1" i="0" dirty="0"/>
              <a:t>（一级一级层层设置）</a:t>
            </a:r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958851" y="2565400"/>
            <a:ext cx="1824567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800" b="1" i="0"/>
              <a:t>用户</a:t>
            </a: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3839634" y="2565400"/>
            <a:ext cx="2110317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 b="1" i="0"/>
              <a:t>DBMS</a:t>
            </a: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6623051" y="2565400"/>
            <a:ext cx="1824567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 b="1" i="0"/>
              <a:t>OS</a:t>
            </a:r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9886951" y="2565400"/>
            <a:ext cx="1824567" cy="7191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 b="1" i="0"/>
              <a:t>DB</a:t>
            </a:r>
          </a:p>
        </p:txBody>
      </p:sp>
      <p:sp>
        <p:nvSpPr>
          <p:cNvPr id="6151" name="Text Box 8"/>
          <p:cNvSpPr txBox="1">
            <a:spLocks noChangeArrowheads="1"/>
          </p:cNvSpPr>
          <p:nvPr/>
        </p:nvSpPr>
        <p:spPr bwMode="auto">
          <a:xfrm>
            <a:off x="814918" y="3429001"/>
            <a:ext cx="211243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i="0">
                <a:solidFill>
                  <a:srgbClr val="FF3300"/>
                </a:solidFill>
              </a:rPr>
              <a:t>用户标识和鉴别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400" b="1" i="0">
              <a:solidFill>
                <a:srgbClr val="FF3300"/>
              </a:solidFill>
            </a:endParaRPr>
          </a:p>
        </p:txBody>
      </p:sp>
      <p:sp>
        <p:nvSpPr>
          <p:cNvPr id="6152" name="Text Box 9"/>
          <p:cNvSpPr txBox="1">
            <a:spLocks noChangeArrowheads="1"/>
          </p:cNvSpPr>
          <p:nvPr/>
        </p:nvSpPr>
        <p:spPr bwMode="auto">
          <a:xfrm>
            <a:off x="4030133" y="3429001"/>
            <a:ext cx="20171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i="0" dirty="0">
                <a:solidFill>
                  <a:srgbClr val="FF3300"/>
                </a:solidFill>
              </a:rPr>
              <a:t>存取控制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i="0" dirty="0">
                <a:solidFill>
                  <a:srgbClr val="FF3300"/>
                </a:solidFill>
              </a:rPr>
              <a:t>视图、审计</a:t>
            </a:r>
          </a:p>
        </p:txBody>
      </p:sp>
      <p:sp>
        <p:nvSpPr>
          <p:cNvPr id="6153" name="Text Box 10"/>
          <p:cNvSpPr txBox="1">
            <a:spLocks noChangeArrowheads="1"/>
          </p:cNvSpPr>
          <p:nvPr/>
        </p:nvSpPr>
        <p:spPr bwMode="auto">
          <a:xfrm>
            <a:off x="6479118" y="3429000"/>
            <a:ext cx="20171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i="0">
                <a:solidFill>
                  <a:srgbClr val="FF3300"/>
                </a:solidFill>
              </a:rPr>
              <a:t>操作系统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i="0">
                <a:solidFill>
                  <a:srgbClr val="FF3300"/>
                </a:solidFill>
              </a:rPr>
              <a:t>安全保护</a:t>
            </a:r>
          </a:p>
        </p:txBody>
      </p:sp>
      <p:sp>
        <p:nvSpPr>
          <p:cNvPr id="6154" name="Text Box 11"/>
          <p:cNvSpPr txBox="1">
            <a:spLocks noChangeArrowheads="1"/>
          </p:cNvSpPr>
          <p:nvPr/>
        </p:nvSpPr>
        <p:spPr bwMode="auto">
          <a:xfrm>
            <a:off x="9264651" y="3500438"/>
            <a:ext cx="259291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i="0">
                <a:solidFill>
                  <a:srgbClr val="FF3300"/>
                </a:solidFill>
              </a:rPr>
              <a:t>    </a:t>
            </a:r>
            <a:r>
              <a:rPr lang="zh-CN" altLang="en-US" sz="2400" b="1" i="0">
                <a:solidFill>
                  <a:srgbClr val="FF3300"/>
                </a:solidFill>
              </a:rPr>
              <a:t>密码保护</a:t>
            </a:r>
          </a:p>
        </p:txBody>
      </p:sp>
      <p:sp>
        <p:nvSpPr>
          <p:cNvPr id="6155" name="Line 12"/>
          <p:cNvSpPr>
            <a:spLocks noChangeShapeType="1"/>
          </p:cNvSpPr>
          <p:nvPr/>
        </p:nvSpPr>
        <p:spPr bwMode="auto">
          <a:xfrm>
            <a:off x="2783417" y="2781300"/>
            <a:ext cx="10562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6" name="Line 13"/>
          <p:cNvSpPr>
            <a:spLocks noChangeShapeType="1"/>
          </p:cNvSpPr>
          <p:nvPr/>
        </p:nvSpPr>
        <p:spPr bwMode="auto">
          <a:xfrm flipH="1">
            <a:off x="2783417" y="3068638"/>
            <a:ext cx="10562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7" name="Line 14"/>
          <p:cNvSpPr>
            <a:spLocks noChangeShapeType="1"/>
          </p:cNvSpPr>
          <p:nvPr/>
        </p:nvSpPr>
        <p:spPr bwMode="auto">
          <a:xfrm>
            <a:off x="5949951" y="2781300"/>
            <a:ext cx="67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8" name="Line 15"/>
          <p:cNvSpPr>
            <a:spLocks noChangeShapeType="1"/>
          </p:cNvSpPr>
          <p:nvPr/>
        </p:nvSpPr>
        <p:spPr bwMode="auto">
          <a:xfrm flipH="1">
            <a:off x="5949951" y="3068638"/>
            <a:ext cx="67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9" name="Line 16"/>
          <p:cNvSpPr>
            <a:spLocks noChangeShapeType="1"/>
          </p:cNvSpPr>
          <p:nvPr/>
        </p:nvSpPr>
        <p:spPr bwMode="auto">
          <a:xfrm>
            <a:off x="8447618" y="2781300"/>
            <a:ext cx="14393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0" name="Line 17"/>
          <p:cNvSpPr>
            <a:spLocks noChangeShapeType="1"/>
          </p:cNvSpPr>
          <p:nvPr/>
        </p:nvSpPr>
        <p:spPr bwMode="auto">
          <a:xfrm flipH="1">
            <a:off x="8447618" y="3068638"/>
            <a:ext cx="14393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2" name="Rectangle 20"/>
          <p:cNvSpPr>
            <a:spLocks noChangeArrowheads="1"/>
          </p:cNvSpPr>
          <p:nvPr/>
        </p:nvSpPr>
        <p:spPr bwMode="auto">
          <a:xfrm>
            <a:off x="527051" y="1052513"/>
            <a:ext cx="10363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kumimoji="1" lang="zh-CN" altLang="en-US" sz="3200" b="1" i="0" dirty="0">
                <a:solidFill>
                  <a:srgbClr val="000066"/>
                </a:solidFill>
                <a:latin typeface="Tahoma" pitchFamily="34" charset="0"/>
              </a:rPr>
              <a:t>数据库系统的安全模型</a:t>
            </a:r>
          </a:p>
        </p:txBody>
      </p:sp>
      <p:sp>
        <p:nvSpPr>
          <p:cNvPr id="19" name="矩形 18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20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数据库安全概述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4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59"/>
    </mc:Choice>
    <mc:Fallback xmlns="">
      <p:transition spd="slow" advTm="22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数据库安全概述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09600" y="962527"/>
            <a:ext cx="109728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C3300"/>
                </a:solidFill>
              </a:rPr>
              <a:t>数据库的安全要求：</a:t>
            </a:r>
            <a:endParaRPr lang="en-US" altLang="zh-CN" dirty="0"/>
          </a:p>
          <a:p>
            <a:pPr marL="0" indent="0" eaLnBrk="1" hangingPunct="1">
              <a:lnSpc>
                <a:spcPct val="150000"/>
              </a:lnSpc>
              <a:spcBef>
                <a:spcPct val="25000"/>
              </a:spcBef>
              <a:buClr>
                <a:schemeClr val="hlink"/>
              </a:buClr>
              <a:buSzPct val="60000"/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—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数据库中数据的保密性。</a:t>
            </a:r>
            <a:endParaRPr kumimoji="1" lang="en-US" altLang="zh-CN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25000"/>
              </a:spcBef>
              <a:buClr>
                <a:schemeClr val="hlink"/>
              </a:buClr>
              <a:buSzPct val="60000"/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—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数据库中数据的完整性与一致性</a:t>
            </a:r>
          </a:p>
          <a:p>
            <a:pPr marL="0" indent="0" eaLnBrk="1" hangingPunct="1">
              <a:lnSpc>
                <a:spcPct val="150000"/>
              </a:lnSpc>
              <a:spcBef>
                <a:spcPct val="25000"/>
              </a:spcBef>
              <a:buClr>
                <a:schemeClr val="hlink"/>
              </a:buClr>
              <a:buSzPct val="60000"/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—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数据库中数据的有效性</a:t>
            </a:r>
            <a:endParaRPr kumimoji="1" lang="zh-CN" altLang="en-US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790877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数据库安全要求</a:t>
            </a:r>
          </a:p>
        </p:txBody>
      </p:sp>
      <p:cxnSp>
        <p:nvCxnSpPr>
          <p:cNvPr id="12" name="直接连接符 11"/>
          <p:cNvCxnSpPr/>
          <p:nvPr/>
        </p:nvCxnSpPr>
        <p:spPr>
          <a:xfrm rot="5400000">
            <a:off x="4077830" y="362976"/>
            <a:ext cx="351464" cy="26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7302177"/>
      </p:ext>
    </p:extLst>
  </p:cSld>
  <p:clrMapOvr>
    <a:masterClrMapping/>
  </p:clrMapOvr>
  <p:transition advTm="426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数据库安全概述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09600" y="962527"/>
            <a:ext cx="10972800" cy="4525963"/>
          </a:xfrm>
        </p:spPr>
        <p:txBody>
          <a:bodyPr/>
          <a:lstStyle/>
          <a:p>
            <a:r>
              <a:rPr lang="zh-CN" altLang="en-US" b="1" dirty="0">
                <a:solidFill>
                  <a:srgbClr val="CC3300"/>
                </a:solidFill>
              </a:rPr>
              <a:t>数据库的安全威胁</a:t>
            </a:r>
            <a:endParaRPr lang="en-US" altLang="zh-CN" b="1" dirty="0">
              <a:solidFill>
                <a:srgbClr val="CC3300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—</a:t>
            </a:r>
            <a:r>
              <a:rPr kumimoji="1" lang="zh-CN" altLang="en-US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外部攻击</a:t>
            </a:r>
            <a:endParaRPr kumimoji="1" lang="en-US" altLang="zh-CN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—</a:t>
            </a:r>
            <a:r>
              <a:rPr kumimoji="1" lang="zh-CN" altLang="en-US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权限滥用</a:t>
            </a:r>
            <a:endParaRPr kumimoji="1" lang="en-US" altLang="zh-CN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—</a:t>
            </a:r>
            <a:r>
              <a:rPr kumimoji="1" lang="zh-CN" altLang="en-US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内部人员窃取数据</a:t>
            </a:r>
          </a:p>
        </p:txBody>
      </p:sp>
      <p:sp>
        <p:nvSpPr>
          <p:cNvPr id="11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790877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数据库安全威胁</a:t>
            </a:r>
          </a:p>
        </p:txBody>
      </p:sp>
      <p:cxnSp>
        <p:nvCxnSpPr>
          <p:cNvPr id="12" name="直接连接符 11"/>
          <p:cNvCxnSpPr/>
          <p:nvPr/>
        </p:nvCxnSpPr>
        <p:spPr>
          <a:xfrm rot="5400000">
            <a:off x="4077830" y="362976"/>
            <a:ext cx="351464" cy="26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7337992"/>
      </p:ext>
    </p:extLst>
  </p:cSld>
  <p:clrMapOvr>
    <a:masterClrMapping/>
  </p:clrMapOvr>
  <p:transition advTm="606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44074" y="1015661"/>
            <a:ext cx="8128000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40000"/>
              </a:spcBef>
            </a:pPr>
            <a:r>
              <a:rPr lang="zh-CN" altLang="en-US" sz="4000" b="1" dirty="0">
                <a:solidFill>
                  <a:srgbClr val="003300"/>
                </a:solidFill>
              </a:rPr>
              <a:t>第九章    数据库安全</a:t>
            </a:r>
            <a:endParaRPr lang="zh-CN" altLang="en-US" sz="4000" b="1" dirty="0">
              <a:solidFill>
                <a:srgbClr val="FF66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	9.1 </a:t>
            </a:r>
            <a:r>
              <a:rPr lang="zh-CN" altLang="en-US" sz="3200" b="1" dirty="0"/>
              <a:t>数据库安全性概述</a:t>
            </a:r>
            <a:endParaRPr lang="en-US" altLang="zh-CN" sz="3200" b="1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	</a:t>
            </a:r>
            <a:r>
              <a:rPr lang="en-US" altLang="zh-CN" sz="3200" b="1" dirty="0">
                <a:solidFill>
                  <a:srgbClr val="FF0000"/>
                </a:solidFill>
              </a:rPr>
              <a:t>9.2 </a:t>
            </a:r>
            <a:r>
              <a:rPr lang="zh-CN" altLang="en-US" sz="3200" b="1" dirty="0">
                <a:solidFill>
                  <a:srgbClr val="FF0000"/>
                </a:solidFill>
              </a:rPr>
              <a:t>数据库安全控制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	9.3 MYSQL </a:t>
            </a:r>
            <a:r>
              <a:rPr lang="zh-CN" altLang="en-US" sz="3200" b="1" dirty="0"/>
              <a:t>安全性</a:t>
            </a:r>
            <a:endParaRPr lang="en-US" altLang="zh-CN" sz="3200" b="1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/>
              <a:t>        </a:t>
            </a:r>
            <a:r>
              <a:rPr lang="en-US" altLang="zh-CN" sz="3200" b="1" dirty="0">
                <a:sym typeface="+mn-ea"/>
              </a:rPr>
              <a:t>9.4 SQL Server</a:t>
            </a:r>
            <a:r>
              <a:rPr lang="zh-CN" altLang="en-US" sz="3200" b="1" dirty="0">
                <a:sym typeface="+mn-ea"/>
              </a:rPr>
              <a:t>安全性</a:t>
            </a:r>
            <a:r>
              <a:rPr lang="en-US" altLang="zh-CN" sz="3200" b="1" dirty="0">
                <a:sym typeface="+mn-ea"/>
              </a:rPr>
              <a:t>	 </a:t>
            </a:r>
            <a:endParaRPr lang="zh-CN" altLang="en-US" sz="3200" b="1" dirty="0">
              <a:sym typeface="+mn-ea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4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5"/>
    </mc:Choice>
    <mc:Fallback xmlns="">
      <p:transition spd="slow" advTm="6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711200" y="1074420"/>
            <a:ext cx="10972800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FontTx/>
              <a:buChar char="•"/>
            </a:pP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系统提供的最外层的安全保护措施。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FontTx/>
              <a:buChar char="•"/>
            </a:pPr>
            <a:r>
              <a:rPr kumimoji="1" lang="zh-CN" altLang="en-US" sz="2800" b="1" i="0" dirty="0">
                <a:solidFill>
                  <a:srgbClr val="CC3300"/>
                </a:solidFill>
                <a:latin typeface="Tahoma" pitchFamily="34" charset="0"/>
              </a:rPr>
              <a:t>具体方法：</a:t>
            </a:r>
          </a:p>
        </p:txBody>
      </p:sp>
      <p:sp>
        <p:nvSpPr>
          <p:cNvPr id="390148" name="Rectangle 4"/>
          <p:cNvSpPr>
            <a:spLocks noChangeArrowheads="1"/>
          </p:cNvSpPr>
          <p:nvPr/>
        </p:nvSpPr>
        <p:spPr bwMode="auto">
          <a:xfrm>
            <a:off x="1320800" y="2438401"/>
            <a:ext cx="10160000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  <a:buClr>
                <a:schemeClr val="hlink"/>
              </a:buClr>
              <a:buSzPct val="60000"/>
              <a:buFontTx/>
              <a:buChar char="–"/>
            </a:pP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 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系统提供一定的方式让用户标识自己的名字或身份；</a:t>
            </a:r>
          </a:p>
          <a:p>
            <a:pPr eaLnBrk="1" hangingPunct="1">
              <a:lnSpc>
                <a:spcPct val="110000"/>
              </a:lnSpc>
              <a:spcBef>
                <a:spcPct val="25000"/>
              </a:spcBef>
              <a:buClr>
                <a:schemeClr val="hlink"/>
              </a:buClr>
              <a:buSzPct val="60000"/>
              <a:buFontTx/>
              <a:buChar char="–"/>
            </a:pP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 系统内部记录着所有合法用户的标识；</a:t>
            </a:r>
          </a:p>
          <a:p>
            <a:pPr eaLnBrk="1" hangingPunct="1">
              <a:lnSpc>
                <a:spcPct val="110000"/>
              </a:lnSpc>
              <a:spcBef>
                <a:spcPct val="25000"/>
              </a:spcBef>
              <a:buClr>
                <a:schemeClr val="hlink"/>
              </a:buClr>
              <a:buSzPct val="60000"/>
              <a:buFontTx/>
              <a:buChar char="–"/>
            </a:pP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 每次用户要求进入系统时，由系统核对用户提供的身份标识；</a:t>
            </a:r>
          </a:p>
          <a:p>
            <a:pPr eaLnBrk="1" hangingPunct="1">
              <a:lnSpc>
                <a:spcPct val="110000"/>
              </a:lnSpc>
              <a:spcBef>
                <a:spcPct val="25000"/>
              </a:spcBef>
              <a:buClr>
                <a:schemeClr val="hlink"/>
              </a:buClr>
              <a:buSzPct val="60000"/>
              <a:buFontTx/>
              <a:buChar char="–"/>
            </a:pP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 通过鉴定后才提供机器使用权；</a:t>
            </a:r>
          </a:p>
          <a:p>
            <a:pPr eaLnBrk="1" hangingPunct="1">
              <a:lnSpc>
                <a:spcPct val="110000"/>
              </a:lnSpc>
              <a:spcBef>
                <a:spcPct val="25000"/>
              </a:spcBef>
              <a:buClr>
                <a:schemeClr val="hlink"/>
              </a:buClr>
              <a:buSzPct val="60000"/>
              <a:buFontTx/>
              <a:buChar char="–"/>
            </a:pP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 用户标识和鉴定可以重复多次。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数据库安全控制</a:t>
            </a:r>
          </a:p>
        </p:txBody>
      </p: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790877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用户标识与鉴别</a:t>
            </a: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4077830" y="362976"/>
            <a:ext cx="351464" cy="26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311628"/>
      </p:ext>
    </p:extLst>
  </p:cSld>
  <p:clrMapOvr>
    <a:masterClrMapping/>
  </p:clrMapOvr>
  <p:transition advTm="334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90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90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90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90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90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90148" grpId="0" build="p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9.3|4.9|4.8|5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20.5|15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.9|1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9.1|17.1|22.2|17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9|1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9|1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5.6|4.6|5.6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5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4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7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4CC2E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18257</TotalTime>
  <Words>1749</Words>
  <Application>Microsoft Macintosh PowerPoint</Application>
  <PresentationFormat>宽屏</PresentationFormat>
  <Paragraphs>226</Paragraphs>
  <Slides>27</Slides>
  <Notes>23</Notes>
  <HiddenSlides>0</HiddenSlides>
  <MMClips>26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宋体</vt:lpstr>
      <vt:lpstr>微软雅黑</vt:lpstr>
      <vt:lpstr>Arial</vt:lpstr>
      <vt:lpstr>Calibri</vt:lpstr>
      <vt:lpstr>Calibri Light</vt:lpstr>
      <vt:lpstr>Tahoma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加密算法   </vt:lpstr>
      <vt:lpstr>数据库数据加密的实现</vt:lpstr>
      <vt:lpstr>PowerPoint 演示文稿</vt:lpstr>
      <vt:lpstr>数据库加密需要考虑的问题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zhouping</dc:creator>
  <cp:lastModifiedBy>Qingting Xu</cp:lastModifiedBy>
  <cp:revision>1347</cp:revision>
  <dcterms:created xsi:type="dcterms:W3CDTF">2014-07-02T10:42:00Z</dcterms:created>
  <dcterms:modified xsi:type="dcterms:W3CDTF">2025-09-26T01:23:22Z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所有者">
    <vt:lpwstr>大同煤炭职业技术学院</vt:lpwstr>
  </property>
  <property fmtid="{D5CDD505-2E9C-101B-9397-08002B2CF9AE}" pid="3" name="KSOProductBuildVer">
    <vt:lpwstr>2052-11.1.0.10700</vt:lpwstr>
  </property>
  <property fmtid="{D5CDD505-2E9C-101B-9397-08002B2CF9AE}" pid="4" name="ICV">
    <vt:lpwstr>534E12C6160748D2A280F3B1E62BED98</vt:lpwstr>
  </property>
</Properties>
</file>